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7"/>
  </p:notesMasterIdLst>
  <p:sldIdLst>
    <p:sldId id="889" r:id="rId2"/>
    <p:sldId id="891" r:id="rId3"/>
    <p:sldId id="432" r:id="rId4"/>
    <p:sldId id="461" r:id="rId5"/>
    <p:sldId id="835" r:id="rId6"/>
    <p:sldId id="839" r:id="rId7"/>
    <p:sldId id="836" r:id="rId8"/>
    <p:sldId id="838" r:id="rId9"/>
    <p:sldId id="840" r:id="rId10"/>
    <p:sldId id="841" r:id="rId11"/>
    <p:sldId id="842" r:id="rId12"/>
    <p:sldId id="418" r:id="rId13"/>
    <p:sldId id="837" r:id="rId14"/>
    <p:sldId id="843" r:id="rId15"/>
    <p:sldId id="844" r:id="rId16"/>
    <p:sldId id="845" r:id="rId17"/>
    <p:sldId id="847" r:id="rId18"/>
    <p:sldId id="848" r:id="rId19"/>
    <p:sldId id="846" r:id="rId20"/>
    <p:sldId id="859" r:id="rId21"/>
    <p:sldId id="860" r:id="rId22"/>
    <p:sldId id="861" r:id="rId23"/>
    <p:sldId id="379" r:id="rId24"/>
    <p:sldId id="454" r:id="rId25"/>
    <p:sldId id="404" r:id="rId26"/>
    <p:sldId id="864" r:id="rId27"/>
    <p:sldId id="865" r:id="rId28"/>
    <p:sldId id="876" r:id="rId29"/>
    <p:sldId id="877" r:id="rId30"/>
    <p:sldId id="869" r:id="rId31"/>
    <p:sldId id="880" r:id="rId32"/>
    <p:sldId id="875" r:id="rId33"/>
    <p:sldId id="881" r:id="rId34"/>
    <p:sldId id="882" r:id="rId35"/>
    <p:sldId id="883" r:id="rId36"/>
    <p:sldId id="890" r:id="rId37"/>
    <p:sldId id="886" r:id="rId38"/>
    <p:sldId id="888" r:id="rId39"/>
    <p:sldId id="878" r:id="rId40"/>
    <p:sldId id="895" r:id="rId41"/>
    <p:sldId id="887" r:id="rId42"/>
    <p:sldId id="892" r:id="rId43"/>
    <p:sldId id="893" r:id="rId44"/>
    <p:sldId id="271" r:id="rId45"/>
    <p:sldId id="272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armacodynamics" id="{134CB513-7D37-BD43-9769-3699826EF584}">
          <p14:sldIdLst>
            <p14:sldId id="889"/>
            <p14:sldId id="891"/>
            <p14:sldId id="432"/>
            <p14:sldId id="461"/>
            <p14:sldId id="835"/>
            <p14:sldId id="839"/>
            <p14:sldId id="836"/>
            <p14:sldId id="838"/>
            <p14:sldId id="840"/>
            <p14:sldId id="841"/>
            <p14:sldId id="842"/>
            <p14:sldId id="418"/>
            <p14:sldId id="837"/>
            <p14:sldId id="843"/>
            <p14:sldId id="844"/>
            <p14:sldId id="845"/>
            <p14:sldId id="847"/>
            <p14:sldId id="848"/>
            <p14:sldId id="846"/>
            <p14:sldId id="859"/>
            <p14:sldId id="860"/>
            <p14:sldId id="861"/>
            <p14:sldId id="379"/>
            <p14:sldId id="454"/>
            <p14:sldId id="404"/>
          </p14:sldIdLst>
        </p14:section>
        <p14:section name="PKPD" id="{4329672E-2FBA-F54B-8D0F-5AE3408E14E7}">
          <p14:sldIdLst>
            <p14:sldId id="864"/>
            <p14:sldId id="865"/>
            <p14:sldId id="876"/>
            <p14:sldId id="877"/>
            <p14:sldId id="869"/>
            <p14:sldId id="880"/>
            <p14:sldId id="875"/>
            <p14:sldId id="881"/>
            <p14:sldId id="882"/>
            <p14:sldId id="883"/>
            <p14:sldId id="890"/>
            <p14:sldId id="886"/>
            <p14:sldId id="888"/>
            <p14:sldId id="878"/>
            <p14:sldId id="895"/>
            <p14:sldId id="887"/>
            <p14:sldId id="892"/>
            <p14:sldId id="893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orient="horz" pos="3801">
          <p15:clr>
            <a:srgbClr val="A4A3A4"/>
          </p15:clr>
        </p15:guide>
        <p15:guide id="3" orient="horz" pos="950">
          <p15:clr>
            <a:srgbClr val="A4A3A4"/>
          </p15:clr>
        </p15:guide>
        <p15:guide id="4" pos="5328">
          <p15:clr>
            <a:srgbClr val="A4A3A4"/>
          </p15:clr>
        </p15:guide>
        <p15:guide id="5" pos="2937">
          <p15:clr>
            <a:srgbClr val="A4A3A4"/>
          </p15:clr>
        </p15:guide>
        <p15:guide id="6" pos="432">
          <p15:clr>
            <a:srgbClr val="A4A3A4"/>
          </p15:clr>
        </p15:guide>
        <p15:guide id="7" pos="28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9A1E"/>
    <a:srgbClr val="033BF9"/>
    <a:srgbClr val="0360A9"/>
    <a:srgbClr val="009051"/>
    <a:srgbClr val="FF7E79"/>
    <a:srgbClr val="96C6A7"/>
    <a:srgbClr val="558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5D58A-8D43-1F41-8398-D096A3AB5305}" v="5" dt="2019-08-12T20:10:17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9"/>
  </p:normalViewPr>
  <p:slideViewPr>
    <p:cSldViewPr snapToGrid="0" snapToObjects="1">
      <p:cViewPr varScale="1">
        <p:scale>
          <a:sx n="105" d="100"/>
          <a:sy n="105" d="100"/>
        </p:scale>
        <p:origin x="1744" y="192"/>
      </p:cViewPr>
      <p:guideLst>
        <p:guide orient="horz" pos="288"/>
        <p:guide orient="horz" pos="3801"/>
        <p:guide orient="horz" pos="950"/>
        <p:guide pos="5328"/>
        <p:guide pos="2937"/>
        <p:guide pos="432"/>
        <p:guide pos="282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in, Andrew" userId="fa05adcc-50f1-400a-bab7-31aa48e2f649" providerId="ADAL" clId="{A895D58A-8D43-1F41-8398-D096A3AB5305}"/>
    <pc:docChg chg="custSel addSld delSld modSld modSection">
      <pc:chgData name="Stein, Andrew" userId="fa05adcc-50f1-400a-bab7-31aa48e2f649" providerId="ADAL" clId="{A895D58A-8D43-1F41-8398-D096A3AB5305}" dt="2019-08-12T20:10:17.216" v="757" actId="20577"/>
      <pc:docMkLst>
        <pc:docMk/>
      </pc:docMkLst>
      <pc:sldChg chg="addSp modSp">
        <pc:chgData name="Stein, Andrew" userId="fa05adcc-50f1-400a-bab7-31aa48e2f649" providerId="ADAL" clId="{A895D58A-8D43-1F41-8398-D096A3AB5305}" dt="2019-08-11T19:39:53.879" v="745" actId="20577"/>
        <pc:sldMkLst>
          <pc:docMk/>
          <pc:sldMk cId="4282923134" sldId="404"/>
        </pc:sldMkLst>
        <pc:spChg chg="add mod">
          <ac:chgData name="Stein, Andrew" userId="fa05adcc-50f1-400a-bab7-31aa48e2f649" providerId="ADAL" clId="{A895D58A-8D43-1F41-8398-D096A3AB5305}" dt="2019-08-11T19:39:53.879" v="745" actId="20577"/>
          <ac:spMkLst>
            <pc:docMk/>
            <pc:sldMk cId="4282923134" sldId="404"/>
            <ac:spMk id="5" creationId="{849F9EDA-CB91-AA4B-9BAF-6A5E857B59C5}"/>
          </ac:spMkLst>
        </pc:spChg>
        <pc:spChg chg="add mod">
          <ac:chgData name="Stein, Andrew" userId="fa05adcc-50f1-400a-bab7-31aa48e2f649" providerId="ADAL" clId="{A895D58A-8D43-1F41-8398-D096A3AB5305}" dt="2019-08-11T19:39:51.556" v="743" actId="20577"/>
          <ac:spMkLst>
            <pc:docMk/>
            <pc:sldMk cId="4282923134" sldId="404"/>
            <ac:spMk id="9" creationId="{D8BF3E91-3C2E-6042-B58B-ED42828C2A21}"/>
          </ac:spMkLst>
        </pc:spChg>
      </pc:sldChg>
      <pc:sldChg chg="modSp">
        <pc:chgData name="Stein, Andrew" userId="fa05adcc-50f1-400a-bab7-31aa48e2f649" providerId="ADAL" clId="{A895D58A-8D43-1F41-8398-D096A3AB5305}" dt="2019-08-12T20:06:03.107" v="756" actId="20577"/>
        <pc:sldMkLst>
          <pc:docMk/>
          <pc:sldMk cId="3842624091" sldId="844"/>
        </pc:sldMkLst>
        <pc:spChg chg="mod">
          <ac:chgData name="Stein, Andrew" userId="fa05adcc-50f1-400a-bab7-31aa48e2f649" providerId="ADAL" clId="{A895D58A-8D43-1F41-8398-D096A3AB5305}" dt="2019-08-12T20:06:03.107" v="756" actId="20577"/>
          <ac:spMkLst>
            <pc:docMk/>
            <pc:sldMk cId="3842624091" sldId="844"/>
            <ac:spMk id="13" creationId="{BC64C0B0-63F8-F245-86C7-734853D52790}"/>
          </ac:spMkLst>
        </pc:spChg>
      </pc:sldChg>
      <pc:sldChg chg="modSp">
        <pc:chgData name="Stein, Andrew" userId="fa05adcc-50f1-400a-bab7-31aa48e2f649" providerId="ADAL" clId="{A895D58A-8D43-1F41-8398-D096A3AB5305}" dt="2019-08-12T20:10:17.216" v="757" actId="20577"/>
        <pc:sldMkLst>
          <pc:docMk/>
          <pc:sldMk cId="555277199" sldId="846"/>
        </pc:sldMkLst>
        <pc:spChg chg="mod">
          <ac:chgData name="Stein, Andrew" userId="fa05adcc-50f1-400a-bab7-31aa48e2f649" providerId="ADAL" clId="{A895D58A-8D43-1F41-8398-D096A3AB5305}" dt="2019-08-12T20:10:17.216" v="757" actId="20577"/>
          <ac:spMkLst>
            <pc:docMk/>
            <pc:sldMk cId="555277199" sldId="846"/>
            <ac:spMk id="16" creationId="{C45A7291-7031-D84F-B465-8BEFA0A1D1B3}"/>
          </ac:spMkLst>
        </pc:spChg>
      </pc:sldChg>
      <pc:sldChg chg="delSp">
        <pc:chgData name="Stein, Andrew" userId="fa05adcc-50f1-400a-bab7-31aa48e2f649" providerId="ADAL" clId="{A895D58A-8D43-1F41-8398-D096A3AB5305}" dt="2019-08-11T19:38:14.437" v="712" actId="478"/>
        <pc:sldMkLst>
          <pc:docMk/>
          <pc:sldMk cId="3450973557" sldId="859"/>
        </pc:sldMkLst>
        <pc:spChg chg="del">
          <ac:chgData name="Stein, Andrew" userId="fa05adcc-50f1-400a-bab7-31aa48e2f649" providerId="ADAL" clId="{A895D58A-8D43-1F41-8398-D096A3AB5305}" dt="2019-08-11T19:38:14.437" v="712" actId="478"/>
          <ac:spMkLst>
            <pc:docMk/>
            <pc:sldMk cId="3450973557" sldId="859"/>
            <ac:spMk id="3" creationId="{AB48F2F9-FF80-6D47-A25D-8E4EC2400741}"/>
          </ac:spMkLst>
        </pc:spChg>
      </pc:sldChg>
      <pc:sldChg chg="modSp">
        <pc:chgData name="Stein, Andrew" userId="fa05adcc-50f1-400a-bab7-31aa48e2f649" providerId="ADAL" clId="{A895D58A-8D43-1F41-8398-D096A3AB5305}" dt="2019-08-08T15:55:34.803" v="711" actId="20577"/>
        <pc:sldMkLst>
          <pc:docMk/>
          <pc:sldMk cId="1592067324" sldId="889"/>
        </pc:sldMkLst>
        <pc:spChg chg="mod">
          <ac:chgData name="Stein, Andrew" userId="fa05adcc-50f1-400a-bab7-31aa48e2f649" providerId="ADAL" clId="{A895D58A-8D43-1F41-8398-D096A3AB5305}" dt="2019-08-08T15:55:29.391" v="708" actId="20577"/>
          <ac:spMkLst>
            <pc:docMk/>
            <pc:sldMk cId="1592067324" sldId="889"/>
            <ac:spMk id="2" creationId="{FFDAC86F-8981-A645-972C-50EF87BAF595}"/>
          </ac:spMkLst>
        </pc:spChg>
        <pc:spChg chg="mod">
          <ac:chgData name="Stein, Andrew" userId="fa05adcc-50f1-400a-bab7-31aa48e2f649" providerId="ADAL" clId="{A895D58A-8D43-1F41-8398-D096A3AB5305}" dt="2019-08-08T15:55:34.803" v="711" actId="20577"/>
          <ac:spMkLst>
            <pc:docMk/>
            <pc:sldMk cId="1592067324" sldId="889"/>
            <ac:spMk id="3" creationId="{8B1B6932-ADD9-0E46-B11C-80AFF7E83BAD}"/>
          </ac:spMkLst>
        </pc:spChg>
      </pc:sldChg>
      <pc:sldChg chg="modSp add del">
        <pc:chgData name="Stein, Andrew" userId="fa05adcc-50f1-400a-bab7-31aa48e2f649" providerId="ADAL" clId="{A895D58A-8D43-1F41-8398-D096A3AB5305}" dt="2019-08-11T19:39:59.872" v="746" actId="2696"/>
        <pc:sldMkLst>
          <pc:docMk/>
          <pc:sldMk cId="1255114486" sldId="894"/>
        </pc:sldMkLst>
        <pc:spChg chg="mod">
          <ac:chgData name="Stein, Andrew" userId="fa05adcc-50f1-400a-bab7-31aa48e2f649" providerId="ADAL" clId="{A895D58A-8D43-1F41-8398-D096A3AB5305}" dt="2019-08-01T12:00:33.829" v="49" actId="20577"/>
          <ac:spMkLst>
            <pc:docMk/>
            <pc:sldMk cId="1255114486" sldId="894"/>
            <ac:spMk id="2" creationId="{242EEE5E-EED6-FA4F-B9D2-693432CCE812}"/>
          </ac:spMkLst>
        </pc:spChg>
      </pc:sldChg>
      <pc:sldChg chg="modSp add">
        <pc:chgData name="Stein, Andrew" userId="fa05adcc-50f1-400a-bab7-31aa48e2f649" providerId="ADAL" clId="{A895D58A-8D43-1F41-8398-D096A3AB5305}" dt="2019-08-01T12:45:25.529" v="707" actId="20577"/>
        <pc:sldMkLst>
          <pc:docMk/>
          <pc:sldMk cId="2744651067" sldId="895"/>
        </pc:sldMkLst>
        <pc:spChg chg="mod">
          <ac:chgData name="Stein, Andrew" userId="fa05adcc-50f1-400a-bab7-31aa48e2f649" providerId="ADAL" clId="{A895D58A-8D43-1F41-8398-D096A3AB5305}" dt="2019-08-01T12:20:53.836" v="113" actId="20577"/>
          <ac:spMkLst>
            <pc:docMk/>
            <pc:sldMk cId="2744651067" sldId="895"/>
            <ac:spMk id="2" creationId="{60E81A78-B3B2-7C40-AEDC-6A9DE481365B}"/>
          </ac:spMkLst>
        </pc:spChg>
        <pc:spChg chg="mod">
          <ac:chgData name="Stein, Andrew" userId="fa05adcc-50f1-400a-bab7-31aa48e2f649" providerId="ADAL" clId="{A895D58A-8D43-1F41-8398-D096A3AB5305}" dt="2019-08-01T12:45:25.529" v="707" actId="20577"/>
          <ac:spMkLst>
            <pc:docMk/>
            <pc:sldMk cId="2744651067" sldId="895"/>
            <ac:spMk id="3" creationId="{0DA630DE-0183-0E4C-BB1C-96DE204A88A5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AED429-0B69-8C49-AA8C-7939D198DC0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3BCCA6-59E1-114A-ACBC-0B3A086BADC9}">
      <dgm:prSet custT="1"/>
      <dgm:spPr/>
      <dgm:t>
        <a:bodyPr/>
        <a:lstStyle/>
        <a:p>
          <a:r>
            <a:rPr lang="en-US" sz="1600"/>
            <a:t>Absorbed by intestines into blood</a:t>
          </a:r>
        </a:p>
      </dgm:t>
    </dgm:pt>
    <dgm:pt modelId="{2EE845B5-2AD9-EB41-8EDD-D043828F84C9}" type="parTrans" cxnId="{D5989889-79AF-3C4E-BCD7-436EAC0015D4}">
      <dgm:prSet/>
      <dgm:spPr/>
      <dgm:t>
        <a:bodyPr/>
        <a:lstStyle/>
        <a:p>
          <a:endParaRPr lang="en-US" sz="1400"/>
        </a:p>
      </dgm:t>
    </dgm:pt>
    <dgm:pt modelId="{24491E1B-72FB-C040-AA3D-DE6CAFA30870}" type="sibTrans" cxnId="{D5989889-79AF-3C4E-BCD7-436EAC0015D4}">
      <dgm:prSet custT="1"/>
      <dgm:spPr/>
      <dgm:t>
        <a:bodyPr/>
        <a:lstStyle/>
        <a:p>
          <a:endParaRPr lang="en-US" sz="1100"/>
        </a:p>
      </dgm:t>
    </dgm:pt>
    <dgm:pt modelId="{7A707C7C-F4E6-B44D-822B-A2C8DA9DE924}">
      <dgm:prSet custT="1"/>
      <dgm:spPr/>
      <dgm:t>
        <a:bodyPr/>
        <a:lstStyle/>
        <a:p>
          <a:r>
            <a:rPr lang="en-US" sz="1600" dirty="0"/>
            <a:t>Distribute from blood into tissue</a:t>
          </a:r>
        </a:p>
      </dgm:t>
    </dgm:pt>
    <dgm:pt modelId="{C94DF5E4-B5D2-074B-9948-A2D19374B621}" type="parTrans" cxnId="{56002993-4188-3C49-BBBE-E09E650AEA9F}">
      <dgm:prSet/>
      <dgm:spPr/>
      <dgm:t>
        <a:bodyPr/>
        <a:lstStyle/>
        <a:p>
          <a:endParaRPr lang="en-US" sz="1400"/>
        </a:p>
      </dgm:t>
    </dgm:pt>
    <dgm:pt modelId="{F7654B94-7685-4346-9A34-A5C308BFDB3E}" type="sibTrans" cxnId="{56002993-4188-3C49-BBBE-E09E650AEA9F}">
      <dgm:prSet custT="1"/>
      <dgm:spPr/>
      <dgm:t>
        <a:bodyPr/>
        <a:lstStyle/>
        <a:p>
          <a:endParaRPr lang="en-US" sz="1100"/>
        </a:p>
      </dgm:t>
    </dgm:pt>
    <dgm:pt modelId="{88151E5A-C313-AA45-8829-D42751A10B56}">
      <dgm:prSet custT="1"/>
      <dgm:spPr/>
      <dgm:t>
        <a:bodyPr/>
        <a:lstStyle/>
        <a:p>
          <a:r>
            <a:rPr lang="en-US" sz="1600"/>
            <a:t>Binds target </a:t>
          </a:r>
          <a:br>
            <a:rPr lang="en-US" sz="1600"/>
          </a:br>
          <a:r>
            <a:rPr lang="en-US" sz="1600"/>
            <a:t>in tissue</a:t>
          </a:r>
        </a:p>
      </dgm:t>
    </dgm:pt>
    <dgm:pt modelId="{B0196071-B88E-9447-BCE2-187DAD01D7D4}" type="parTrans" cxnId="{38D94B94-5DAF-F741-B3FB-0A844E9012E9}">
      <dgm:prSet/>
      <dgm:spPr/>
      <dgm:t>
        <a:bodyPr/>
        <a:lstStyle/>
        <a:p>
          <a:endParaRPr lang="en-US" sz="1400"/>
        </a:p>
      </dgm:t>
    </dgm:pt>
    <dgm:pt modelId="{DA3DFF88-0911-0D4F-B666-5D0B6CAB90A4}" type="sibTrans" cxnId="{38D94B94-5DAF-F741-B3FB-0A844E9012E9}">
      <dgm:prSet custT="1"/>
      <dgm:spPr/>
      <dgm:t>
        <a:bodyPr/>
        <a:lstStyle/>
        <a:p>
          <a:endParaRPr lang="en-US" sz="1100"/>
        </a:p>
      </dgm:t>
    </dgm:pt>
    <dgm:pt modelId="{F75B32C7-8409-C441-BC6D-E2D198EDEFB3}">
      <dgm:prSet custT="1"/>
      <dgm:spPr/>
      <dgm:t>
        <a:bodyPr/>
        <a:lstStyle/>
        <a:p>
          <a:r>
            <a:rPr lang="en-US" sz="1600"/>
            <a:t>Effects</a:t>
          </a:r>
        </a:p>
      </dgm:t>
    </dgm:pt>
    <dgm:pt modelId="{B40A7F12-5CCA-E341-AC98-28025DB54271}" type="parTrans" cxnId="{F6E6E461-E6DF-874A-AF05-89099664ECB5}">
      <dgm:prSet/>
      <dgm:spPr/>
      <dgm:t>
        <a:bodyPr/>
        <a:lstStyle/>
        <a:p>
          <a:endParaRPr lang="en-US" sz="1400"/>
        </a:p>
      </dgm:t>
    </dgm:pt>
    <dgm:pt modelId="{48C88455-0426-2144-8961-2A9DD4E452EB}" type="sibTrans" cxnId="{F6E6E461-E6DF-874A-AF05-89099664ECB5}">
      <dgm:prSet/>
      <dgm:spPr/>
      <dgm:t>
        <a:bodyPr/>
        <a:lstStyle/>
        <a:p>
          <a:endParaRPr lang="en-US" sz="1400"/>
        </a:p>
      </dgm:t>
    </dgm:pt>
    <dgm:pt modelId="{BBEDB055-045A-4F44-BF88-0DD832143E10}" type="pres">
      <dgm:prSet presAssocID="{21AED429-0B69-8C49-AA8C-7939D198DC0B}" presName="Name0" presStyleCnt="0">
        <dgm:presLayoutVars>
          <dgm:dir/>
          <dgm:resizeHandles val="exact"/>
        </dgm:presLayoutVars>
      </dgm:prSet>
      <dgm:spPr/>
    </dgm:pt>
    <dgm:pt modelId="{1C61184D-33F6-D644-856B-1EB5723DB1DA}" type="pres">
      <dgm:prSet presAssocID="{283BCCA6-59E1-114A-ACBC-0B3A086BADC9}" presName="node" presStyleLbl="node1" presStyleIdx="0" presStyleCnt="4">
        <dgm:presLayoutVars>
          <dgm:bulletEnabled val="1"/>
        </dgm:presLayoutVars>
      </dgm:prSet>
      <dgm:spPr/>
    </dgm:pt>
    <dgm:pt modelId="{2860B9EC-9724-E342-AE63-9215160E8F6B}" type="pres">
      <dgm:prSet presAssocID="{24491E1B-72FB-C040-AA3D-DE6CAFA30870}" presName="sibTrans" presStyleLbl="sibTrans2D1" presStyleIdx="0" presStyleCnt="3"/>
      <dgm:spPr/>
    </dgm:pt>
    <dgm:pt modelId="{77B9CD08-A3DC-2146-9C13-5B2DD68912D7}" type="pres">
      <dgm:prSet presAssocID="{24491E1B-72FB-C040-AA3D-DE6CAFA30870}" presName="connectorText" presStyleLbl="sibTrans2D1" presStyleIdx="0" presStyleCnt="3"/>
      <dgm:spPr/>
    </dgm:pt>
    <dgm:pt modelId="{5B239166-7C6E-9248-955D-8EB01F1A20BD}" type="pres">
      <dgm:prSet presAssocID="{7A707C7C-F4E6-B44D-822B-A2C8DA9DE924}" presName="node" presStyleLbl="node1" presStyleIdx="1" presStyleCnt="4">
        <dgm:presLayoutVars>
          <dgm:bulletEnabled val="1"/>
        </dgm:presLayoutVars>
      </dgm:prSet>
      <dgm:spPr/>
    </dgm:pt>
    <dgm:pt modelId="{D243A64F-C052-D145-AC69-C81A064635EC}" type="pres">
      <dgm:prSet presAssocID="{F7654B94-7685-4346-9A34-A5C308BFDB3E}" presName="sibTrans" presStyleLbl="sibTrans2D1" presStyleIdx="1" presStyleCnt="3"/>
      <dgm:spPr/>
    </dgm:pt>
    <dgm:pt modelId="{F33A8BF2-8EE2-DA48-8C0C-B154850DCFB0}" type="pres">
      <dgm:prSet presAssocID="{F7654B94-7685-4346-9A34-A5C308BFDB3E}" presName="connectorText" presStyleLbl="sibTrans2D1" presStyleIdx="1" presStyleCnt="3"/>
      <dgm:spPr/>
    </dgm:pt>
    <dgm:pt modelId="{B3089209-CB60-E44E-BDF6-CB9CE5504917}" type="pres">
      <dgm:prSet presAssocID="{88151E5A-C313-AA45-8829-D42751A10B56}" presName="node" presStyleLbl="node1" presStyleIdx="2" presStyleCnt="4">
        <dgm:presLayoutVars>
          <dgm:bulletEnabled val="1"/>
        </dgm:presLayoutVars>
      </dgm:prSet>
      <dgm:spPr/>
    </dgm:pt>
    <dgm:pt modelId="{89FC29BA-165E-5C47-9BA5-49877E163D0A}" type="pres">
      <dgm:prSet presAssocID="{DA3DFF88-0911-0D4F-B666-5D0B6CAB90A4}" presName="sibTrans" presStyleLbl="sibTrans2D1" presStyleIdx="2" presStyleCnt="3"/>
      <dgm:spPr/>
    </dgm:pt>
    <dgm:pt modelId="{506D0422-78AB-8946-ACD4-943E1B266FFE}" type="pres">
      <dgm:prSet presAssocID="{DA3DFF88-0911-0D4F-B666-5D0B6CAB90A4}" presName="connectorText" presStyleLbl="sibTrans2D1" presStyleIdx="2" presStyleCnt="3"/>
      <dgm:spPr/>
    </dgm:pt>
    <dgm:pt modelId="{8678DF4B-3936-AE49-9077-DD0C269C0A65}" type="pres">
      <dgm:prSet presAssocID="{F75B32C7-8409-C441-BC6D-E2D198EDEFB3}" presName="node" presStyleLbl="node1" presStyleIdx="3" presStyleCnt="4">
        <dgm:presLayoutVars>
          <dgm:bulletEnabled val="1"/>
        </dgm:presLayoutVars>
      </dgm:prSet>
      <dgm:spPr/>
    </dgm:pt>
  </dgm:ptLst>
  <dgm:cxnLst>
    <dgm:cxn modelId="{7E8D111D-AA31-6243-9B40-B5FE7F59703B}" type="presOf" srcId="{F7654B94-7685-4346-9A34-A5C308BFDB3E}" destId="{D243A64F-C052-D145-AC69-C81A064635EC}" srcOrd="0" destOrd="0" presId="urn:microsoft.com/office/officeart/2005/8/layout/process1"/>
    <dgm:cxn modelId="{06A2CF2D-466B-5849-BF87-F07E1A0EA458}" type="presOf" srcId="{24491E1B-72FB-C040-AA3D-DE6CAFA30870}" destId="{77B9CD08-A3DC-2146-9C13-5B2DD68912D7}" srcOrd="1" destOrd="0" presId="urn:microsoft.com/office/officeart/2005/8/layout/process1"/>
    <dgm:cxn modelId="{159E675D-389F-8444-860A-DBD546C52869}" type="presOf" srcId="{F7654B94-7685-4346-9A34-A5C308BFDB3E}" destId="{F33A8BF2-8EE2-DA48-8C0C-B154850DCFB0}" srcOrd="1" destOrd="0" presId="urn:microsoft.com/office/officeart/2005/8/layout/process1"/>
    <dgm:cxn modelId="{F6E6E461-E6DF-874A-AF05-89099664ECB5}" srcId="{21AED429-0B69-8C49-AA8C-7939D198DC0B}" destId="{F75B32C7-8409-C441-BC6D-E2D198EDEFB3}" srcOrd="3" destOrd="0" parTransId="{B40A7F12-5CCA-E341-AC98-28025DB54271}" sibTransId="{48C88455-0426-2144-8961-2A9DD4E452EB}"/>
    <dgm:cxn modelId="{81BA126A-D22C-DE41-9369-44B8FFD09B41}" type="presOf" srcId="{283BCCA6-59E1-114A-ACBC-0B3A086BADC9}" destId="{1C61184D-33F6-D644-856B-1EB5723DB1DA}" srcOrd="0" destOrd="0" presId="urn:microsoft.com/office/officeart/2005/8/layout/process1"/>
    <dgm:cxn modelId="{F603127E-4CAB-C24C-A1AC-B6F670598F17}" type="presOf" srcId="{DA3DFF88-0911-0D4F-B666-5D0B6CAB90A4}" destId="{506D0422-78AB-8946-ACD4-943E1B266FFE}" srcOrd="1" destOrd="0" presId="urn:microsoft.com/office/officeart/2005/8/layout/process1"/>
    <dgm:cxn modelId="{D5989889-79AF-3C4E-BCD7-436EAC0015D4}" srcId="{21AED429-0B69-8C49-AA8C-7939D198DC0B}" destId="{283BCCA6-59E1-114A-ACBC-0B3A086BADC9}" srcOrd="0" destOrd="0" parTransId="{2EE845B5-2AD9-EB41-8EDD-D043828F84C9}" sibTransId="{24491E1B-72FB-C040-AA3D-DE6CAFA30870}"/>
    <dgm:cxn modelId="{25ED208C-8A3F-E64B-9E86-9693D2958AFF}" type="presOf" srcId="{DA3DFF88-0911-0D4F-B666-5D0B6CAB90A4}" destId="{89FC29BA-165E-5C47-9BA5-49877E163D0A}" srcOrd="0" destOrd="0" presId="urn:microsoft.com/office/officeart/2005/8/layout/process1"/>
    <dgm:cxn modelId="{56002993-4188-3C49-BBBE-E09E650AEA9F}" srcId="{21AED429-0B69-8C49-AA8C-7939D198DC0B}" destId="{7A707C7C-F4E6-B44D-822B-A2C8DA9DE924}" srcOrd="1" destOrd="0" parTransId="{C94DF5E4-B5D2-074B-9948-A2D19374B621}" sibTransId="{F7654B94-7685-4346-9A34-A5C308BFDB3E}"/>
    <dgm:cxn modelId="{38D94B94-5DAF-F741-B3FB-0A844E9012E9}" srcId="{21AED429-0B69-8C49-AA8C-7939D198DC0B}" destId="{88151E5A-C313-AA45-8829-D42751A10B56}" srcOrd="2" destOrd="0" parTransId="{B0196071-B88E-9447-BCE2-187DAD01D7D4}" sibTransId="{DA3DFF88-0911-0D4F-B666-5D0B6CAB90A4}"/>
    <dgm:cxn modelId="{5B9A6AAC-F08F-084B-A4B6-F1BD8B920E56}" type="presOf" srcId="{24491E1B-72FB-C040-AA3D-DE6CAFA30870}" destId="{2860B9EC-9724-E342-AE63-9215160E8F6B}" srcOrd="0" destOrd="0" presId="urn:microsoft.com/office/officeart/2005/8/layout/process1"/>
    <dgm:cxn modelId="{A59A81B5-C791-3E4A-A2F3-172F190FDD16}" type="presOf" srcId="{88151E5A-C313-AA45-8829-D42751A10B56}" destId="{B3089209-CB60-E44E-BDF6-CB9CE5504917}" srcOrd="0" destOrd="0" presId="urn:microsoft.com/office/officeart/2005/8/layout/process1"/>
    <dgm:cxn modelId="{21359FB8-342D-E046-B303-1700EDEBEB17}" type="presOf" srcId="{7A707C7C-F4E6-B44D-822B-A2C8DA9DE924}" destId="{5B239166-7C6E-9248-955D-8EB01F1A20BD}" srcOrd="0" destOrd="0" presId="urn:microsoft.com/office/officeart/2005/8/layout/process1"/>
    <dgm:cxn modelId="{B481EAC8-34C9-B744-8893-29440EBD424D}" type="presOf" srcId="{F75B32C7-8409-C441-BC6D-E2D198EDEFB3}" destId="{8678DF4B-3936-AE49-9077-DD0C269C0A65}" srcOrd="0" destOrd="0" presId="urn:microsoft.com/office/officeart/2005/8/layout/process1"/>
    <dgm:cxn modelId="{11A378EC-22EE-C547-A8D8-1B23231F9C79}" type="presOf" srcId="{21AED429-0B69-8C49-AA8C-7939D198DC0B}" destId="{BBEDB055-045A-4F44-BF88-0DD832143E10}" srcOrd="0" destOrd="0" presId="urn:microsoft.com/office/officeart/2005/8/layout/process1"/>
    <dgm:cxn modelId="{ADDC950F-48FE-C14C-924C-E07AD5B2220A}" type="presParOf" srcId="{BBEDB055-045A-4F44-BF88-0DD832143E10}" destId="{1C61184D-33F6-D644-856B-1EB5723DB1DA}" srcOrd="0" destOrd="0" presId="urn:microsoft.com/office/officeart/2005/8/layout/process1"/>
    <dgm:cxn modelId="{54C06F8C-DFBC-F84A-B26C-313F28713B0D}" type="presParOf" srcId="{BBEDB055-045A-4F44-BF88-0DD832143E10}" destId="{2860B9EC-9724-E342-AE63-9215160E8F6B}" srcOrd="1" destOrd="0" presId="urn:microsoft.com/office/officeart/2005/8/layout/process1"/>
    <dgm:cxn modelId="{3E99E6C7-A279-6A46-AC95-4B47FC3D7C07}" type="presParOf" srcId="{2860B9EC-9724-E342-AE63-9215160E8F6B}" destId="{77B9CD08-A3DC-2146-9C13-5B2DD68912D7}" srcOrd="0" destOrd="0" presId="urn:microsoft.com/office/officeart/2005/8/layout/process1"/>
    <dgm:cxn modelId="{C396C24E-B20D-334D-BCE7-99FDBC336AD7}" type="presParOf" srcId="{BBEDB055-045A-4F44-BF88-0DD832143E10}" destId="{5B239166-7C6E-9248-955D-8EB01F1A20BD}" srcOrd="2" destOrd="0" presId="urn:microsoft.com/office/officeart/2005/8/layout/process1"/>
    <dgm:cxn modelId="{4A4305EA-AC11-124A-A3F0-88AC9315D22C}" type="presParOf" srcId="{BBEDB055-045A-4F44-BF88-0DD832143E10}" destId="{D243A64F-C052-D145-AC69-C81A064635EC}" srcOrd="3" destOrd="0" presId="urn:microsoft.com/office/officeart/2005/8/layout/process1"/>
    <dgm:cxn modelId="{800D4CD0-612C-0B4D-BF48-809FA814C818}" type="presParOf" srcId="{D243A64F-C052-D145-AC69-C81A064635EC}" destId="{F33A8BF2-8EE2-DA48-8C0C-B154850DCFB0}" srcOrd="0" destOrd="0" presId="urn:microsoft.com/office/officeart/2005/8/layout/process1"/>
    <dgm:cxn modelId="{C429F4C1-64A3-D64F-813D-7CBCF8BE1B25}" type="presParOf" srcId="{BBEDB055-045A-4F44-BF88-0DD832143E10}" destId="{B3089209-CB60-E44E-BDF6-CB9CE5504917}" srcOrd="4" destOrd="0" presId="urn:microsoft.com/office/officeart/2005/8/layout/process1"/>
    <dgm:cxn modelId="{1C865355-4F7C-484B-A8E5-7D518946467F}" type="presParOf" srcId="{BBEDB055-045A-4F44-BF88-0DD832143E10}" destId="{89FC29BA-165E-5C47-9BA5-49877E163D0A}" srcOrd="5" destOrd="0" presId="urn:microsoft.com/office/officeart/2005/8/layout/process1"/>
    <dgm:cxn modelId="{502D1603-8616-3B4D-A0DF-F2EB4B68A536}" type="presParOf" srcId="{89FC29BA-165E-5C47-9BA5-49877E163D0A}" destId="{506D0422-78AB-8946-ACD4-943E1B266FFE}" srcOrd="0" destOrd="0" presId="urn:microsoft.com/office/officeart/2005/8/layout/process1"/>
    <dgm:cxn modelId="{FA652384-D41F-ED4B-8987-9953524F58F6}" type="presParOf" srcId="{BBEDB055-045A-4F44-BF88-0DD832143E10}" destId="{8678DF4B-3936-AE49-9077-DD0C269C0A6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FEA709-B644-924F-B80B-FDA16DE676B0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FE7B57-4E78-ED44-A5BB-222C17C81587}">
      <dgm:prSet phldrT="[Text]"/>
      <dgm:spPr/>
      <dgm:t>
        <a:bodyPr/>
        <a:lstStyle/>
        <a:p>
          <a:r>
            <a:rPr lang="en-US"/>
            <a:t>Receptors</a:t>
          </a:r>
        </a:p>
      </dgm:t>
    </dgm:pt>
    <dgm:pt modelId="{22ECCD12-1222-0A4A-88B8-1D6AA05B7D7E}" type="parTrans" cxnId="{C36C0840-8719-2242-BB82-B65AF51A8964}">
      <dgm:prSet/>
      <dgm:spPr/>
      <dgm:t>
        <a:bodyPr/>
        <a:lstStyle/>
        <a:p>
          <a:endParaRPr lang="en-US"/>
        </a:p>
      </dgm:t>
    </dgm:pt>
    <dgm:pt modelId="{353358AF-F6A1-5643-93B8-7D8806D40C9C}" type="sibTrans" cxnId="{C36C0840-8719-2242-BB82-B65AF51A8964}">
      <dgm:prSet/>
      <dgm:spPr/>
      <dgm:t>
        <a:bodyPr/>
        <a:lstStyle/>
        <a:p>
          <a:endParaRPr lang="en-US"/>
        </a:p>
      </dgm:t>
    </dgm:pt>
    <dgm:pt modelId="{4EB25423-A5F4-344B-BA35-A204A06FC8BB}">
      <dgm:prSet phldrT="[Text]"/>
      <dgm:spPr/>
      <dgm:t>
        <a:bodyPr/>
        <a:lstStyle/>
        <a:p>
          <a:pPr algn="l"/>
          <a:r>
            <a:rPr lang="en-US"/>
            <a:t>Enzymes</a:t>
          </a:r>
        </a:p>
      </dgm:t>
    </dgm:pt>
    <dgm:pt modelId="{EF73D91A-B49D-E84F-97BE-C74EFC85413B}" type="parTrans" cxnId="{FD50DF47-D2DB-7546-B9F7-AB60B901494C}">
      <dgm:prSet/>
      <dgm:spPr/>
      <dgm:t>
        <a:bodyPr/>
        <a:lstStyle/>
        <a:p>
          <a:endParaRPr lang="en-US"/>
        </a:p>
      </dgm:t>
    </dgm:pt>
    <dgm:pt modelId="{DF83E72D-71E7-814F-9CAE-8EB23BBDF77B}" type="sibTrans" cxnId="{FD50DF47-D2DB-7546-B9F7-AB60B901494C}">
      <dgm:prSet/>
      <dgm:spPr/>
      <dgm:t>
        <a:bodyPr/>
        <a:lstStyle/>
        <a:p>
          <a:endParaRPr lang="en-US"/>
        </a:p>
      </dgm:t>
    </dgm:pt>
    <dgm:pt modelId="{9ED5DBDE-256A-AA48-96A5-F4B139DA880C}">
      <dgm:prSet phldrT="[Text]"/>
      <dgm:spPr/>
      <dgm:t>
        <a:bodyPr/>
        <a:lstStyle/>
        <a:p>
          <a:r>
            <a:rPr lang="en-US"/>
            <a:t>Signal Transduction</a:t>
          </a:r>
        </a:p>
      </dgm:t>
    </dgm:pt>
    <dgm:pt modelId="{883C08D7-4CDB-124C-8D52-A9CEF948053D}" type="parTrans" cxnId="{581DCEF2-331B-E14A-9FEA-B51F8CE5CA95}">
      <dgm:prSet/>
      <dgm:spPr/>
      <dgm:t>
        <a:bodyPr/>
        <a:lstStyle/>
        <a:p>
          <a:endParaRPr lang="en-US"/>
        </a:p>
      </dgm:t>
    </dgm:pt>
    <dgm:pt modelId="{1E38EBD5-DDDC-1542-B69E-A1BE8A216480}" type="sibTrans" cxnId="{581DCEF2-331B-E14A-9FEA-B51F8CE5CA95}">
      <dgm:prSet/>
      <dgm:spPr/>
      <dgm:t>
        <a:bodyPr/>
        <a:lstStyle/>
        <a:p>
          <a:endParaRPr lang="en-US"/>
        </a:p>
      </dgm:t>
    </dgm:pt>
    <dgm:pt modelId="{F1FA2E42-1BC1-2B41-A99C-8FAB3843D154}">
      <dgm:prSet phldrT="[Text]"/>
      <dgm:spPr/>
      <dgm:t>
        <a:bodyPr/>
        <a:lstStyle/>
        <a:p>
          <a:r>
            <a:rPr lang="en-US"/>
            <a:t>Ion Channels</a:t>
          </a:r>
        </a:p>
      </dgm:t>
    </dgm:pt>
    <dgm:pt modelId="{0A91290E-E730-D24D-9B93-39CCA7C9E3FF}" type="parTrans" cxnId="{84755510-395B-324E-911F-F372BE6CC966}">
      <dgm:prSet/>
      <dgm:spPr/>
      <dgm:t>
        <a:bodyPr/>
        <a:lstStyle/>
        <a:p>
          <a:endParaRPr lang="en-US"/>
        </a:p>
      </dgm:t>
    </dgm:pt>
    <dgm:pt modelId="{0A2297F4-9EAB-AA4E-99E5-C82A20B54897}" type="sibTrans" cxnId="{84755510-395B-324E-911F-F372BE6CC966}">
      <dgm:prSet/>
      <dgm:spPr/>
      <dgm:t>
        <a:bodyPr/>
        <a:lstStyle/>
        <a:p>
          <a:endParaRPr lang="en-US"/>
        </a:p>
      </dgm:t>
    </dgm:pt>
    <dgm:pt modelId="{31A34D86-C5F6-F446-AA9D-C7B6EAADDFFC}">
      <dgm:prSet phldrT="[Text]"/>
      <dgm:spPr/>
      <dgm:t>
        <a:bodyPr/>
        <a:lstStyle/>
        <a:p>
          <a:r>
            <a:rPr lang="en-US"/>
            <a:t>Soluble agents</a:t>
          </a:r>
        </a:p>
      </dgm:t>
    </dgm:pt>
    <dgm:pt modelId="{15BA1A61-6858-B640-A3E4-5A101ECF9F11}" type="parTrans" cxnId="{83ACB8E1-9E58-E943-8D08-10A27EA15F62}">
      <dgm:prSet/>
      <dgm:spPr/>
      <dgm:t>
        <a:bodyPr/>
        <a:lstStyle/>
        <a:p>
          <a:endParaRPr lang="en-US"/>
        </a:p>
      </dgm:t>
    </dgm:pt>
    <dgm:pt modelId="{F4E8DFCC-06AE-3347-9361-4802261292F2}" type="sibTrans" cxnId="{83ACB8E1-9E58-E943-8D08-10A27EA15F62}">
      <dgm:prSet/>
      <dgm:spPr/>
      <dgm:t>
        <a:bodyPr/>
        <a:lstStyle/>
        <a:p>
          <a:endParaRPr lang="en-US"/>
        </a:p>
      </dgm:t>
    </dgm:pt>
    <dgm:pt modelId="{8F86CE0B-64A3-2243-97E7-F5947E283A5A}">
      <dgm:prSet phldrT="[Text]"/>
      <dgm:spPr/>
      <dgm:t>
        <a:bodyPr/>
        <a:lstStyle/>
        <a:p>
          <a:r>
            <a:rPr lang="en-US"/>
            <a:t>Cytokines</a:t>
          </a:r>
        </a:p>
      </dgm:t>
    </dgm:pt>
    <dgm:pt modelId="{DD5E9923-5D6C-AD4F-8BBD-215670B73687}" type="parTrans" cxnId="{2068CC96-D6F3-D849-82B2-BBFC4FE2E441}">
      <dgm:prSet/>
      <dgm:spPr/>
      <dgm:t>
        <a:bodyPr/>
        <a:lstStyle/>
        <a:p>
          <a:endParaRPr lang="en-US"/>
        </a:p>
      </dgm:t>
    </dgm:pt>
    <dgm:pt modelId="{931A2B98-1900-9B4B-85C9-0F9B1D406BFE}" type="sibTrans" cxnId="{2068CC96-D6F3-D849-82B2-BBFC4FE2E441}">
      <dgm:prSet/>
      <dgm:spPr/>
      <dgm:t>
        <a:bodyPr/>
        <a:lstStyle/>
        <a:p>
          <a:endParaRPr lang="en-US"/>
        </a:p>
      </dgm:t>
    </dgm:pt>
    <dgm:pt modelId="{29A681A6-AA67-9642-8C4E-0FD406F64B4F}" type="pres">
      <dgm:prSet presAssocID="{FCFEA709-B644-924F-B80B-FDA16DE676B0}" presName="linearFlow" presStyleCnt="0">
        <dgm:presLayoutVars>
          <dgm:dir/>
          <dgm:resizeHandles val="exact"/>
        </dgm:presLayoutVars>
      </dgm:prSet>
      <dgm:spPr/>
    </dgm:pt>
    <dgm:pt modelId="{46B47379-8427-9F48-AAB2-5A0FFC807C4F}" type="pres">
      <dgm:prSet presAssocID="{4AFE7B57-4E78-ED44-A5BB-222C17C81587}" presName="composite" presStyleCnt="0"/>
      <dgm:spPr/>
    </dgm:pt>
    <dgm:pt modelId="{3DB88D37-84C8-1F45-A9A2-5CDE574E0901}" type="pres">
      <dgm:prSet presAssocID="{4AFE7B57-4E78-ED44-A5BB-222C17C81587}" presName="imgShp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</dgm:spPr>
    </dgm:pt>
    <dgm:pt modelId="{FE070540-9BAE-F34C-B1A4-27CAED51ADA4}" type="pres">
      <dgm:prSet presAssocID="{4AFE7B57-4E78-ED44-A5BB-222C17C81587}" presName="txShp" presStyleLbl="node1" presStyleIdx="0" presStyleCnt="3">
        <dgm:presLayoutVars>
          <dgm:bulletEnabled val="1"/>
        </dgm:presLayoutVars>
      </dgm:prSet>
      <dgm:spPr/>
    </dgm:pt>
    <dgm:pt modelId="{A6CED4B7-5103-4545-B3DD-F790B1584D34}" type="pres">
      <dgm:prSet presAssocID="{353358AF-F6A1-5643-93B8-7D8806D40C9C}" presName="spacing" presStyleCnt="0"/>
      <dgm:spPr/>
    </dgm:pt>
    <dgm:pt modelId="{FDA3E431-93F5-B441-9D49-1F665B5EF278}" type="pres">
      <dgm:prSet presAssocID="{4EB25423-A5F4-344B-BA35-A204A06FC8BB}" presName="composite" presStyleCnt="0"/>
      <dgm:spPr/>
    </dgm:pt>
    <dgm:pt modelId="{BA827290-2DE2-E249-9F3F-AC421A3331AC}" type="pres">
      <dgm:prSet presAssocID="{4EB25423-A5F4-344B-BA35-A204A06FC8BB}" presName="imgShp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000" r="-1000"/>
          </a:stretch>
        </a:blipFill>
      </dgm:spPr>
    </dgm:pt>
    <dgm:pt modelId="{B27EA272-666A-9D46-9C46-615D95FC4EBA}" type="pres">
      <dgm:prSet presAssocID="{4EB25423-A5F4-344B-BA35-A204A06FC8BB}" presName="txShp" presStyleLbl="node1" presStyleIdx="1" presStyleCnt="3">
        <dgm:presLayoutVars>
          <dgm:bulletEnabled val="1"/>
        </dgm:presLayoutVars>
      </dgm:prSet>
      <dgm:spPr/>
    </dgm:pt>
    <dgm:pt modelId="{C0CF0DEC-B25D-0A47-8AE5-7FE8DD013259}" type="pres">
      <dgm:prSet presAssocID="{DF83E72D-71E7-814F-9CAE-8EB23BBDF77B}" presName="spacing" presStyleCnt="0"/>
      <dgm:spPr/>
    </dgm:pt>
    <dgm:pt modelId="{D79D8C47-5D50-574A-B6E7-979CA7AFDCAF}" type="pres">
      <dgm:prSet presAssocID="{31A34D86-C5F6-F446-AA9D-C7B6EAADDFFC}" presName="composite" presStyleCnt="0"/>
      <dgm:spPr/>
    </dgm:pt>
    <dgm:pt modelId="{6013D148-D6D1-F244-9C06-B86756A60E13}" type="pres">
      <dgm:prSet presAssocID="{31A34D86-C5F6-F446-AA9D-C7B6EAADDFFC}" presName="imgShp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000" r="-1000"/>
          </a:stretch>
        </a:blipFill>
      </dgm:spPr>
    </dgm:pt>
    <dgm:pt modelId="{FF282CCF-B6CF-6445-8AFF-EB482DEFFDB9}" type="pres">
      <dgm:prSet presAssocID="{31A34D86-C5F6-F446-AA9D-C7B6EAADDFFC}" presName="txShp" presStyleLbl="node1" presStyleIdx="2" presStyleCnt="3">
        <dgm:presLayoutVars>
          <dgm:bulletEnabled val="1"/>
        </dgm:presLayoutVars>
      </dgm:prSet>
      <dgm:spPr/>
    </dgm:pt>
  </dgm:ptLst>
  <dgm:cxnLst>
    <dgm:cxn modelId="{84755510-395B-324E-911F-F372BE6CC966}" srcId="{4AFE7B57-4E78-ED44-A5BB-222C17C81587}" destId="{F1FA2E42-1BC1-2B41-A99C-8FAB3843D154}" srcOrd="1" destOrd="0" parTransId="{0A91290E-E730-D24D-9B93-39CCA7C9E3FF}" sibTransId="{0A2297F4-9EAB-AA4E-99E5-C82A20B54897}"/>
    <dgm:cxn modelId="{9DFC253B-4197-C64B-A4CC-0414E6AEC78A}" type="presOf" srcId="{4EB25423-A5F4-344B-BA35-A204A06FC8BB}" destId="{B27EA272-666A-9D46-9C46-615D95FC4EBA}" srcOrd="0" destOrd="0" presId="urn:microsoft.com/office/officeart/2005/8/layout/vList3"/>
    <dgm:cxn modelId="{C36C0840-8719-2242-BB82-B65AF51A8964}" srcId="{FCFEA709-B644-924F-B80B-FDA16DE676B0}" destId="{4AFE7B57-4E78-ED44-A5BB-222C17C81587}" srcOrd="0" destOrd="0" parTransId="{22ECCD12-1222-0A4A-88B8-1D6AA05B7D7E}" sibTransId="{353358AF-F6A1-5643-93B8-7D8806D40C9C}"/>
    <dgm:cxn modelId="{FD50DF47-D2DB-7546-B9F7-AB60B901494C}" srcId="{FCFEA709-B644-924F-B80B-FDA16DE676B0}" destId="{4EB25423-A5F4-344B-BA35-A204A06FC8BB}" srcOrd="1" destOrd="0" parTransId="{EF73D91A-B49D-E84F-97BE-C74EFC85413B}" sibTransId="{DF83E72D-71E7-814F-9CAE-8EB23BBDF77B}"/>
    <dgm:cxn modelId="{36AD0355-15C0-6547-AE70-D070E127A1AB}" type="presOf" srcId="{9ED5DBDE-256A-AA48-96A5-F4B139DA880C}" destId="{FE070540-9BAE-F34C-B1A4-27CAED51ADA4}" srcOrd="0" destOrd="1" presId="urn:microsoft.com/office/officeart/2005/8/layout/vList3"/>
    <dgm:cxn modelId="{A8CC7B5C-793D-B041-8DD1-B002CDF0F81B}" type="presOf" srcId="{4AFE7B57-4E78-ED44-A5BB-222C17C81587}" destId="{FE070540-9BAE-F34C-B1A4-27CAED51ADA4}" srcOrd="0" destOrd="0" presId="urn:microsoft.com/office/officeart/2005/8/layout/vList3"/>
    <dgm:cxn modelId="{EFD35560-3591-B84F-AC75-5A526CC55B38}" type="presOf" srcId="{31A34D86-C5F6-F446-AA9D-C7B6EAADDFFC}" destId="{FF282CCF-B6CF-6445-8AFF-EB482DEFFDB9}" srcOrd="0" destOrd="0" presId="urn:microsoft.com/office/officeart/2005/8/layout/vList3"/>
    <dgm:cxn modelId="{2068CC96-D6F3-D849-82B2-BBFC4FE2E441}" srcId="{31A34D86-C5F6-F446-AA9D-C7B6EAADDFFC}" destId="{8F86CE0B-64A3-2243-97E7-F5947E283A5A}" srcOrd="0" destOrd="0" parTransId="{DD5E9923-5D6C-AD4F-8BBD-215670B73687}" sibTransId="{931A2B98-1900-9B4B-85C9-0F9B1D406BFE}"/>
    <dgm:cxn modelId="{A19356A2-73F6-B54A-B939-4CE859254334}" type="presOf" srcId="{F1FA2E42-1BC1-2B41-A99C-8FAB3843D154}" destId="{FE070540-9BAE-F34C-B1A4-27CAED51ADA4}" srcOrd="0" destOrd="2" presId="urn:microsoft.com/office/officeart/2005/8/layout/vList3"/>
    <dgm:cxn modelId="{800147AC-B2F1-1645-B214-5CE2175BFD62}" type="presOf" srcId="{8F86CE0B-64A3-2243-97E7-F5947E283A5A}" destId="{FF282CCF-B6CF-6445-8AFF-EB482DEFFDB9}" srcOrd="0" destOrd="1" presId="urn:microsoft.com/office/officeart/2005/8/layout/vList3"/>
    <dgm:cxn modelId="{C3B7EEDC-9B65-AB4D-8B42-F4D1B3849F5A}" type="presOf" srcId="{FCFEA709-B644-924F-B80B-FDA16DE676B0}" destId="{29A681A6-AA67-9642-8C4E-0FD406F64B4F}" srcOrd="0" destOrd="0" presId="urn:microsoft.com/office/officeart/2005/8/layout/vList3"/>
    <dgm:cxn modelId="{83ACB8E1-9E58-E943-8D08-10A27EA15F62}" srcId="{FCFEA709-B644-924F-B80B-FDA16DE676B0}" destId="{31A34D86-C5F6-F446-AA9D-C7B6EAADDFFC}" srcOrd="2" destOrd="0" parTransId="{15BA1A61-6858-B640-A3E4-5A101ECF9F11}" sibTransId="{F4E8DFCC-06AE-3347-9361-4802261292F2}"/>
    <dgm:cxn modelId="{581DCEF2-331B-E14A-9FEA-B51F8CE5CA95}" srcId="{4AFE7B57-4E78-ED44-A5BB-222C17C81587}" destId="{9ED5DBDE-256A-AA48-96A5-F4B139DA880C}" srcOrd="0" destOrd="0" parTransId="{883C08D7-4CDB-124C-8D52-A9CEF948053D}" sibTransId="{1E38EBD5-DDDC-1542-B69E-A1BE8A216480}"/>
    <dgm:cxn modelId="{765E9850-AF97-D14B-A9B7-4432D78E543F}" type="presParOf" srcId="{29A681A6-AA67-9642-8C4E-0FD406F64B4F}" destId="{46B47379-8427-9F48-AAB2-5A0FFC807C4F}" srcOrd="0" destOrd="0" presId="urn:microsoft.com/office/officeart/2005/8/layout/vList3"/>
    <dgm:cxn modelId="{C29C0C51-F3E2-364A-A34F-C5ABF104835F}" type="presParOf" srcId="{46B47379-8427-9F48-AAB2-5A0FFC807C4F}" destId="{3DB88D37-84C8-1F45-A9A2-5CDE574E0901}" srcOrd="0" destOrd="0" presId="urn:microsoft.com/office/officeart/2005/8/layout/vList3"/>
    <dgm:cxn modelId="{5BABB230-E204-4A42-8402-F70EA4B51952}" type="presParOf" srcId="{46B47379-8427-9F48-AAB2-5A0FFC807C4F}" destId="{FE070540-9BAE-F34C-B1A4-27CAED51ADA4}" srcOrd="1" destOrd="0" presId="urn:microsoft.com/office/officeart/2005/8/layout/vList3"/>
    <dgm:cxn modelId="{E3CA6DA6-9F6A-DB42-9F9D-2AF1C48F57DD}" type="presParOf" srcId="{29A681A6-AA67-9642-8C4E-0FD406F64B4F}" destId="{A6CED4B7-5103-4545-B3DD-F790B1584D34}" srcOrd="1" destOrd="0" presId="urn:microsoft.com/office/officeart/2005/8/layout/vList3"/>
    <dgm:cxn modelId="{E43E6A3E-54FD-1D4A-B128-CA81CB9AB7F3}" type="presParOf" srcId="{29A681A6-AA67-9642-8C4E-0FD406F64B4F}" destId="{FDA3E431-93F5-B441-9D49-1F665B5EF278}" srcOrd="2" destOrd="0" presId="urn:microsoft.com/office/officeart/2005/8/layout/vList3"/>
    <dgm:cxn modelId="{74D0AB7B-884A-6B41-9AA2-D462A4F5187B}" type="presParOf" srcId="{FDA3E431-93F5-B441-9D49-1F665B5EF278}" destId="{BA827290-2DE2-E249-9F3F-AC421A3331AC}" srcOrd="0" destOrd="0" presId="urn:microsoft.com/office/officeart/2005/8/layout/vList3"/>
    <dgm:cxn modelId="{84B9A29C-3B10-E347-9470-63B7857569FA}" type="presParOf" srcId="{FDA3E431-93F5-B441-9D49-1F665B5EF278}" destId="{B27EA272-666A-9D46-9C46-615D95FC4EBA}" srcOrd="1" destOrd="0" presId="urn:microsoft.com/office/officeart/2005/8/layout/vList3"/>
    <dgm:cxn modelId="{55903544-0235-C44C-A462-6097135646B9}" type="presParOf" srcId="{29A681A6-AA67-9642-8C4E-0FD406F64B4F}" destId="{C0CF0DEC-B25D-0A47-8AE5-7FE8DD013259}" srcOrd="3" destOrd="0" presId="urn:microsoft.com/office/officeart/2005/8/layout/vList3"/>
    <dgm:cxn modelId="{5434EFFD-7DAA-624B-9EC6-7ED7623D3375}" type="presParOf" srcId="{29A681A6-AA67-9642-8C4E-0FD406F64B4F}" destId="{D79D8C47-5D50-574A-B6E7-979CA7AFDCAF}" srcOrd="4" destOrd="0" presId="urn:microsoft.com/office/officeart/2005/8/layout/vList3"/>
    <dgm:cxn modelId="{04450B4D-892B-CB44-A8E9-BFBBD6D8CAF7}" type="presParOf" srcId="{D79D8C47-5D50-574A-B6E7-979CA7AFDCAF}" destId="{6013D148-D6D1-F244-9C06-B86756A60E13}" srcOrd="0" destOrd="0" presId="urn:microsoft.com/office/officeart/2005/8/layout/vList3"/>
    <dgm:cxn modelId="{757A5EFD-0F49-1341-B8AC-309D066D0BDF}" type="presParOf" srcId="{D79D8C47-5D50-574A-B6E7-979CA7AFDCAF}" destId="{FF282CCF-B6CF-6445-8AFF-EB482DEFFDB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AED429-0B69-8C49-AA8C-7939D198DC0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3BCCA6-59E1-114A-ACBC-0B3A086BADC9}">
      <dgm:prSet custT="1"/>
      <dgm:spPr/>
      <dgm:t>
        <a:bodyPr/>
        <a:lstStyle/>
        <a:p>
          <a:r>
            <a:rPr lang="en-US" sz="1600"/>
            <a:t>Absorbed by intestines into blood</a:t>
          </a:r>
        </a:p>
      </dgm:t>
    </dgm:pt>
    <dgm:pt modelId="{2EE845B5-2AD9-EB41-8EDD-D043828F84C9}" type="parTrans" cxnId="{D5989889-79AF-3C4E-BCD7-436EAC0015D4}">
      <dgm:prSet/>
      <dgm:spPr/>
      <dgm:t>
        <a:bodyPr/>
        <a:lstStyle/>
        <a:p>
          <a:endParaRPr lang="en-US" sz="1400"/>
        </a:p>
      </dgm:t>
    </dgm:pt>
    <dgm:pt modelId="{24491E1B-72FB-C040-AA3D-DE6CAFA30870}" type="sibTrans" cxnId="{D5989889-79AF-3C4E-BCD7-436EAC0015D4}">
      <dgm:prSet custT="1"/>
      <dgm:spPr/>
      <dgm:t>
        <a:bodyPr/>
        <a:lstStyle/>
        <a:p>
          <a:endParaRPr lang="en-US" sz="1100"/>
        </a:p>
      </dgm:t>
    </dgm:pt>
    <dgm:pt modelId="{7A707C7C-F4E6-B44D-822B-A2C8DA9DE924}">
      <dgm:prSet custT="1"/>
      <dgm:spPr/>
      <dgm:t>
        <a:bodyPr/>
        <a:lstStyle/>
        <a:p>
          <a:r>
            <a:rPr lang="en-US" sz="1600"/>
            <a:t>Distribute from blood into tissue</a:t>
          </a:r>
        </a:p>
      </dgm:t>
    </dgm:pt>
    <dgm:pt modelId="{C94DF5E4-B5D2-074B-9948-A2D19374B621}" type="parTrans" cxnId="{56002993-4188-3C49-BBBE-E09E650AEA9F}">
      <dgm:prSet/>
      <dgm:spPr/>
      <dgm:t>
        <a:bodyPr/>
        <a:lstStyle/>
        <a:p>
          <a:endParaRPr lang="en-US" sz="1400"/>
        </a:p>
      </dgm:t>
    </dgm:pt>
    <dgm:pt modelId="{F7654B94-7685-4346-9A34-A5C308BFDB3E}" type="sibTrans" cxnId="{56002993-4188-3C49-BBBE-E09E650AEA9F}">
      <dgm:prSet custT="1"/>
      <dgm:spPr/>
      <dgm:t>
        <a:bodyPr/>
        <a:lstStyle/>
        <a:p>
          <a:endParaRPr lang="en-US" sz="1100"/>
        </a:p>
      </dgm:t>
    </dgm:pt>
    <dgm:pt modelId="{88151E5A-C313-AA45-8829-D42751A10B56}">
      <dgm:prSet custT="1"/>
      <dgm:spPr/>
      <dgm:t>
        <a:bodyPr/>
        <a:lstStyle/>
        <a:p>
          <a:r>
            <a:rPr lang="en-US" sz="1600"/>
            <a:t>Binds target </a:t>
          </a:r>
          <a:br>
            <a:rPr lang="en-US" sz="1600"/>
          </a:br>
          <a:r>
            <a:rPr lang="en-US" sz="1600"/>
            <a:t>in tissue</a:t>
          </a:r>
        </a:p>
      </dgm:t>
    </dgm:pt>
    <dgm:pt modelId="{B0196071-B88E-9447-BCE2-187DAD01D7D4}" type="parTrans" cxnId="{38D94B94-5DAF-F741-B3FB-0A844E9012E9}">
      <dgm:prSet/>
      <dgm:spPr/>
      <dgm:t>
        <a:bodyPr/>
        <a:lstStyle/>
        <a:p>
          <a:endParaRPr lang="en-US" sz="1400"/>
        </a:p>
      </dgm:t>
    </dgm:pt>
    <dgm:pt modelId="{DA3DFF88-0911-0D4F-B666-5D0B6CAB90A4}" type="sibTrans" cxnId="{38D94B94-5DAF-F741-B3FB-0A844E9012E9}">
      <dgm:prSet custT="1"/>
      <dgm:spPr/>
      <dgm:t>
        <a:bodyPr/>
        <a:lstStyle/>
        <a:p>
          <a:endParaRPr lang="en-US" sz="1100"/>
        </a:p>
      </dgm:t>
    </dgm:pt>
    <dgm:pt modelId="{F75B32C7-8409-C441-BC6D-E2D198EDEFB3}">
      <dgm:prSet custT="1"/>
      <dgm:spPr/>
      <dgm:t>
        <a:bodyPr/>
        <a:lstStyle/>
        <a:p>
          <a:r>
            <a:rPr lang="en-US" sz="1600"/>
            <a:t>Effects</a:t>
          </a:r>
        </a:p>
      </dgm:t>
    </dgm:pt>
    <dgm:pt modelId="{B40A7F12-5CCA-E341-AC98-28025DB54271}" type="parTrans" cxnId="{F6E6E461-E6DF-874A-AF05-89099664ECB5}">
      <dgm:prSet/>
      <dgm:spPr/>
      <dgm:t>
        <a:bodyPr/>
        <a:lstStyle/>
        <a:p>
          <a:endParaRPr lang="en-US" sz="1400"/>
        </a:p>
      </dgm:t>
    </dgm:pt>
    <dgm:pt modelId="{48C88455-0426-2144-8961-2A9DD4E452EB}" type="sibTrans" cxnId="{F6E6E461-E6DF-874A-AF05-89099664ECB5}">
      <dgm:prSet/>
      <dgm:spPr/>
      <dgm:t>
        <a:bodyPr/>
        <a:lstStyle/>
        <a:p>
          <a:endParaRPr lang="en-US" sz="1400"/>
        </a:p>
      </dgm:t>
    </dgm:pt>
    <dgm:pt modelId="{BBEDB055-045A-4F44-BF88-0DD832143E10}" type="pres">
      <dgm:prSet presAssocID="{21AED429-0B69-8C49-AA8C-7939D198DC0B}" presName="Name0" presStyleCnt="0">
        <dgm:presLayoutVars>
          <dgm:dir/>
          <dgm:resizeHandles val="exact"/>
        </dgm:presLayoutVars>
      </dgm:prSet>
      <dgm:spPr/>
    </dgm:pt>
    <dgm:pt modelId="{1C61184D-33F6-D644-856B-1EB5723DB1DA}" type="pres">
      <dgm:prSet presAssocID="{283BCCA6-59E1-114A-ACBC-0B3A086BADC9}" presName="node" presStyleLbl="node1" presStyleIdx="0" presStyleCnt="4">
        <dgm:presLayoutVars>
          <dgm:bulletEnabled val="1"/>
        </dgm:presLayoutVars>
      </dgm:prSet>
      <dgm:spPr/>
    </dgm:pt>
    <dgm:pt modelId="{2860B9EC-9724-E342-AE63-9215160E8F6B}" type="pres">
      <dgm:prSet presAssocID="{24491E1B-72FB-C040-AA3D-DE6CAFA30870}" presName="sibTrans" presStyleLbl="sibTrans2D1" presStyleIdx="0" presStyleCnt="3"/>
      <dgm:spPr/>
    </dgm:pt>
    <dgm:pt modelId="{77B9CD08-A3DC-2146-9C13-5B2DD68912D7}" type="pres">
      <dgm:prSet presAssocID="{24491E1B-72FB-C040-AA3D-DE6CAFA30870}" presName="connectorText" presStyleLbl="sibTrans2D1" presStyleIdx="0" presStyleCnt="3"/>
      <dgm:spPr/>
    </dgm:pt>
    <dgm:pt modelId="{5B239166-7C6E-9248-955D-8EB01F1A20BD}" type="pres">
      <dgm:prSet presAssocID="{7A707C7C-F4E6-B44D-822B-A2C8DA9DE924}" presName="node" presStyleLbl="node1" presStyleIdx="1" presStyleCnt="4">
        <dgm:presLayoutVars>
          <dgm:bulletEnabled val="1"/>
        </dgm:presLayoutVars>
      </dgm:prSet>
      <dgm:spPr/>
    </dgm:pt>
    <dgm:pt modelId="{D243A64F-C052-D145-AC69-C81A064635EC}" type="pres">
      <dgm:prSet presAssocID="{F7654B94-7685-4346-9A34-A5C308BFDB3E}" presName="sibTrans" presStyleLbl="sibTrans2D1" presStyleIdx="1" presStyleCnt="3"/>
      <dgm:spPr/>
    </dgm:pt>
    <dgm:pt modelId="{F33A8BF2-8EE2-DA48-8C0C-B154850DCFB0}" type="pres">
      <dgm:prSet presAssocID="{F7654B94-7685-4346-9A34-A5C308BFDB3E}" presName="connectorText" presStyleLbl="sibTrans2D1" presStyleIdx="1" presStyleCnt="3"/>
      <dgm:spPr/>
    </dgm:pt>
    <dgm:pt modelId="{B3089209-CB60-E44E-BDF6-CB9CE5504917}" type="pres">
      <dgm:prSet presAssocID="{88151E5A-C313-AA45-8829-D42751A10B56}" presName="node" presStyleLbl="node1" presStyleIdx="2" presStyleCnt="4">
        <dgm:presLayoutVars>
          <dgm:bulletEnabled val="1"/>
        </dgm:presLayoutVars>
      </dgm:prSet>
      <dgm:spPr/>
    </dgm:pt>
    <dgm:pt modelId="{89FC29BA-165E-5C47-9BA5-49877E163D0A}" type="pres">
      <dgm:prSet presAssocID="{DA3DFF88-0911-0D4F-B666-5D0B6CAB90A4}" presName="sibTrans" presStyleLbl="sibTrans2D1" presStyleIdx="2" presStyleCnt="3"/>
      <dgm:spPr/>
    </dgm:pt>
    <dgm:pt modelId="{506D0422-78AB-8946-ACD4-943E1B266FFE}" type="pres">
      <dgm:prSet presAssocID="{DA3DFF88-0911-0D4F-B666-5D0B6CAB90A4}" presName="connectorText" presStyleLbl="sibTrans2D1" presStyleIdx="2" presStyleCnt="3"/>
      <dgm:spPr/>
    </dgm:pt>
    <dgm:pt modelId="{8678DF4B-3936-AE49-9077-DD0C269C0A65}" type="pres">
      <dgm:prSet presAssocID="{F75B32C7-8409-C441-BC6D-E2D198EDEFB3}" presName="node" presStyleLbl="node1" presStyleIdx="3" presStyleCnt="4">
        <dgm:presLayoutVars>
          <dgm:bulletEnabled val="1"/>
        </dgm:presLayoutVars>
      </dgm:prSet>
      <dgm:spPr/>
    </dgm:pt>
  </dgm:ptLst>
  <dgm:cxnLst>
    <dgm:cxn modelId="{7E8D111D-AA31-6243-9B40-B5FE7F59703B}" type="presOf" srcId="{F7654B94-7685-4346-9A34-A5C308BFDB3E}" destId="{D243A64F-C052-D145-AC69-C81A064635EC}" srcOrd="0" destOrd="0" presId="urn:microsoft.com/office/officeart/2005/8/layout/process1"/>
    <dgm:cxn modelId="{06A2CF2D-466B-5849-BF87-F07E1A0EA458}" type="presOf" srcId="{24491E1B-72FB-C040-AA3D-DE6CAFA30870}" destId="{77B9CD08-A3DC-2146-9C13-5B2DD68912D7}" srcOrd="1" destOrd="0" presId="urn:microsoft.com/office/officeart/2005/8/layout/process1"/>
    <dgm:cxn modelId="{159E675D-389F-8444-860A-DBD546C52869}" type="presOf" srcId="{F7654B94-7685-4346-9A34-A5C308BFDB3E}" destId="{F33A8BF2-8EE2-DA48-8C0C-B154850DCFB0}" srcOrd="1" destOrd="0" presId="urn:microsoft.com/office/officeart/2005/8/layout/process1"/>
    <dgm:cxn modelId="{F6E6E461-E6DF-874A-AF05-89099664ECB5}" srcId="{21AED429-0B69-8C49-AA8C-7939D198DC0B}" destId="{F75B32C7-8409-C441-BC6D-E2D198EDEFB3}" srcOrd="3" destOrd="0" parTransId="{B40A7F12-5CCA-E341-AC98-28025DB54271}" sibTransId="{48C88455-0426-2144-8961-2A9DD4E452EB}"/>
    <dgm:cxn modelId="{81BA126A-D22C-DE41-9369-44B8FFD09B41}" type="presOf" srcId="{283BCCA6-59E1-114A-ACBC-0B3A086BADC9}" destId="{1C61184D-33F6-D644-856B-1EB5723DB1DA}" srcOrd="0" destOrd="0" presId="urn:microsoft.com/office/officeart/2005/8/layout/process1"/>
    <dgm:cxn modelId="{F603127E-4CAB-C24C-A1AC-B6F670598F17}" type="presOf" srcId="{DA3DFF88-0911-0D4F-B666-5D0B6CAB90A4}" destId="{506D0422-78AB-8946-ACD4-943E1B266FFE}" srcOrd="1" destOrd="0" presId="urn:microsoft.com/office/officeart/2005/8/layout/process1"/>
    <dgm:cxn modelId="{D5989889-79AF-3C4E-BCD7-436EAC0015D4}" srcId="{21AED429-0B69-8C49-AA8C-7939D198DC0B}" destId="{283BCCA6-59E1-114A-ACBC-0B3A086BADC9}" srcOrd="0" destOrd="0" parTransId="{2EE845B5-2AD9-EB41-8EDD-D043828F84C9}" sibTransId="{24491E1B-72FB-C040-AA3D-DE6CAFA30870}"/>
    <dgm:cxn modelId="{25ED208C-8A3F-E64B-9E86-9693D2958AFF}" type="presOf" srcId="{DA3DFF88-0911-0D4F-B666-5D0B6CAB90A4}" destId="{89FC29BA-165E-5C47-9BA5-49877E163D0A}" srcOrd="0" destOrd="0" presId="urn:microsoft.com/office/officeart/2005/8/layout/process1"/>
    <dgm:cxn modelId="{56002993-4188-3C49-BBBE-E09E650AEA9F}" srcId="{21AED429-0B69-8C49-AA8C-7939D198DC0B}" destId="{7A707C7C-F4E6-B44D-822B-A2C8DA9DE924}" srcOrd="1" destOrd="0" parTransId="{C94DF5E4-B5D2-074B-9948-A2D19374B621}" sibTransId="{F7654B94-7685-4346-9A34-A5C308BFDB3E}"/>
    <dgm:cxn modelId="{38D94B94-5DAF-F741-B3FB-0A844E9012E9}" srcId="{21AED429-0B69-8C49-AA8C-7939D198DC0B}" destId="{88151E5A-C313-AA45-8829-D42751A10B56}" srcOrd="2" destOrd="0" parTransId="{B0196071-B88E-9447-BCE2-187DAD01D7D4}" sibTransId="{DA3DFF88-0911-0D4F-B666-5D0B6CAB90A4}"/>
    <dgm:cxn modelId="{5B9A6AAC-F08F-084B-A4B6-F1BD8B920E56}" type="presOf" srcId="{24491E1B-72FB-C040-AA3D-DE6CAFA30870}" destId="{2860B9EC-9724-E342-AE63-9215160E8F6B}" srcOrd="0" destOrd="0" presId="urn:microsoft.com/office/officeart/2005/8/layout/process1"/>
    <dgm:cxn modelId="{A59A81B5-C791-3E4A-A2F3-172F190FDD16}" type="presOf" srcId="{88151E5A-C313-AA45-8829-D42751A10B56}" destId="{B3089209-CB60-E44E-BDF6-CB9CE5504917}" srcOrd="0" destOrd="0" presId="urn:microsoft.com/office/officeart/2005/8/layout/process1"/>
    <dgm:cxn modelId="{21359FB8-342D-E046-B303-1700EDEBEB17}" type="presOf" srcId="{7A707C7C-F4E6-B44D-822B-A2C8DA9DE924}" destId="{5B239166-7C6E-9248-955D-8EB01F1A20BD}" srcOrd="0" destOrd="0" presId="urn:microsoft.com/office/officeart/2005/8/layout/process1"/>
    <dgm:cxn modelId="{B481EAC8-34C9-B744-8893-29440EBD424D}" type="presOf" srcId="{F75B32C7-8409-C441-BC6D-E2D198EDEFB3}" destId="{8678DF4B-3936-AE49-9077-DD0C269C0A65}" srcOrd="0" destOrd="0" presId="urn:microsoft.com/office/officeart/2005/8/layout/process1"/>
    <dgm:cxn modelId="{11A378EC-22EE-C547-A8D8-1B23231F9C79}" type="presOf" srcId="{21AED429-0B69-8C49-AA8C-7939D198DC0B}" destId="{BBEDB055-045A-4F44-BF88-0DD832143E10}" srcOrd="0" destOrd="0" presId="urn:microsoft.com/office/officeart/2005/8/layout/process1"/>
    <dgm:cxn modelId="{ADDC950F-48FE-C14C-924C-E07AD5B2220A}" type="presParOf" srcId="{BBEDB055-045A-4F44-BF88-0DD832143E10}" destId="{1C61184D-33F6-D644-856B-1EB5723DB1DA}" srcOrd="0" destOrd="0" presId="urn:microsoft.com/office/officeart/2005/8/layout/process1"/>
    <dgm:cxn modelId="{54C06F8C-DFBC-F84A-B26C-313F28713B0D}" type="presParOf" srcId="{BBEDB055-045A-4F44-BF88-0DD832143E10}" destId="{2860B9EC-9724-E342-AE63-9215160E8F6B}" srcOrd="1" destOrd="0" presId="urn:microsoft.com/office/officeart/2005/8/layout/process1"/>
    <dgm:cxn modelId="{3E99E6C7-A279-6A46-AC95-4B47FC3D7C07}" type="presParOf" srcId="{2860B9EC-9724-E342-AE63-9215160E8F6B}" destId="{77B9CD08-A3DC-2146-9C13-5B2DD68912D7}" srcOrd="0" destOrd="0" presId="urn:microsoft.com/office/officeart/2005/8/layout/process1"/>
    <dgm:cxn modelId="{C396C24E-B20D-334D-BCE7-99FDBC336AD7}" type="presParOf" srcId="{BBEDB055-045A-4F44-BF88-0DD832143E10}" destId="{5B239166-7C6E-9248-955D-8EB01F1A20BD}" srcOrd="2" destOrd="0" presId="urn:microsoft.com/office/officeart/2005/8/layout/process1"/>
    <dgm:cxn modelId="{4A4305EA-AC11-124A-A3F0-88AC9315D22C}" type="presParOf" srcId="{BBEDB055-045A-4F44-BF88-0DD832143E10}" destId="{D243A64F-C052-D145-AC69-C81A064635EC}" srcOrd="3" destOrd="0" presId="urn:microsoft.com/office/officeart/2005/8/layout/process1"/>
    <dgm:cxn modelId="{800D4CD0-612C-0B4D-BF48-809FA814C818}" type="presParOf" srcId="{D243A64F-C052-D145-AC69-C81A064635EC}" destId="{F33A8BF2-8EE2-DA48-8C0C-B154850DCFB0}" srcOrd="0" destOrd="0" presId="urn:microsoft.com/office/officeart/2005/8/layout/process1"/>
    <dgm:cxn modelId="{C429F4C1-64A3-D64F-813D-7CBCF8BE1B25}" type="presParOf" srcId="{BBEDB055-045A-4F44-BF88-0DD832143E10}" destId="{B3089209-CB60-E44E-BDF6-CB9CE5504917}" srcOrd="4" destOrd="0" presId="urn:microsoft.com/office/officeart/2005/8/layout/process1"/>
    <dgm:cxn modelId="{1C865355-4F7C-484B-A8E5-7D518946467F}" type="presParOf" srcId="{BBEDB055-045A-4F44-BF88-0DD832143E10}" destId="{89FC29BA-165E-5C47-9BA5-49877E163D0A}" srcOrd="5" destOrd="0" presId="urn:microsoft.com/office/officeart/2005/8/layout/process1"/>
    <dgm:cxn modelId="{502D1603-8616-3B4D-A0DF-F2EB4B68A536}" type="presParOf" srcId="{89FC29BA-165E-5C47-9BA5-49877E163D0A}" destId="{506D0422-78AB-8946-ACD4-943E1B266FFE}" srcOrd="0" destOrd="0" presId="urn:microsoft.com/office/officeart/2005/8/layout/process1"/>
    <dgm:cxn modelId="{FA652384-D41F-ED4B-8987-9953524F58F6}" type="presParOf" srcId="{BBEDB055-045A-4F44-BF88-0DD832143E10}" destId="{8678DF4B-3936-AE49-9077-DD0C269C0A6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1184D-33F6-D644-856B-1EB5723DB1DA}">
      <dsp:nvSpPr>
        <dsp:cNvPr id="0" name=""/>
        <dsp:cNvSpPr/>
      </dsp:nvSpPr>
      <dsp:spPr>
        <a:xfrm>
          <a:off x="3415" y="1384548"/>
          <a:ext cx="1493378" cy="896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Absorbed by intestines into blood</a:t>
          </a:r>
        </a:p>
      </dsp:txBody>
      <dsp:txXfrm>
        <a:off x="29659" y="1410792"/>
        <a:ext cx="1440890" cy="843539"/>
      </dsp:txXfrm>
    </dsp:sp>
    <dsp:sp modelId="{2860B9EC-9724-E342-AE63-9215160E8F6B}">
      <dsp:nvSpPr>
        <dsp:cNvPr id="0" name=""/>
        <dsp:cNvSpPr/>
      </dsp:nvSpPr>
      <dsp:spPr>
        <a:xfrm>
          <a:off x="1646132" y="1647383"/>
          <a:ext cx="316596" cy="3703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646132" y="1721454"/>
        <a:ext cx="221617" cy="222215"/>
      </dsp:txXfrm>
    </dsp:sp>
    <dsp:sp modelId="{5B239166-7C6E-9248-955D-8EB01F1A20BD}">
      <dsp:nvSpPr>
        <dsp:cNvPr id="0" name=""/>
        <dsp:cNvSpPr/>
      </dsp:nvSpPr>
      <dsp:spPr>
        <a:xfrm>
          <a:off x="2094145" y="1384548"/>
          <a:ext cx="1493378" cy="896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Distribute from blood into tissue</a:t>
          </a:r>
        </a:p>
      </dsp:txBody>
      <dsp:txXfrm>
        <a:off x="2120389" y="1410792"/>
        <a:ext cx="1440890" cy="843539"/>
      </dsp:txXfrm>
    </dsp:sp>
    <dsp:sp modelId="{D243A64F-C052-D145-AC69-C81A064635EC}">
      <dsp:nvSpPr>
        <dsp:cNvPr id="0" name=""/>
        <dsp:cNvSpPr/>
      </dsp:nvSpPr>
      <dsp:spPr>
        <a:xfrm>
          <a:off x="3736862" y="1647383"/>
          <a:ext cx="316596" cy="3703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736862" y="1721454"/>
        <a:ext cx="221617" cy="222215"/>
      </dsp:txXfrm>
    </dsp:sp>
    <dsp:sp modelId="{B3089209-CB60-E44E-BDF6-CB9CE5504917}">
      <dsp:nvSpPr>
        <dsp:cNvPr id="0" name=""/>
        <dsp:cNvSpPr/>
      </dsp:nvSpPr>
      <dsp:spPr>
        <a:xfrm>
          <a:off x="4184875" y="1384548"/>
          <a:ext cx="1493378" cy="896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Binds target </a:t>
          </a:r>
          <a:br>
            <a:rPr lang="en-US" sz="1600" kern="1200"/>
          </a:br>
          <a:r>
            <a:rPr lang="en-US" sz="1600" kern="1200"/>
            <a:t>in tissue</a:t>
          </a:r>
        </a:p>
      </dsp:txBody>
      <dsp:txXfrm>
        <a:off x="4211119" y="1410792"/>
        <a:ext cx="1440890" cy="843539"/>
      </dsp:txXfrm>
    </dsp:sp>
    <dsp:sp modelId="{89FC29BA-165E-5C47-9BA5-49877E163D0A}">
      <dsp:nvSpPr>
        <dsp:cNvPr id="0" name=""/>
        <dsp:cNvSpPr/>
      </dsp:nvSpPr>
      <dsp:spPr>
        <a:xfrm>
          <a:off x="5827592" y="1647383"/>
          <a:ext cx="316596" cy="3703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827592" y="1721454"/>
        <a:ext cx="221617" cy="222215"/>
      </dsp:txXfrm>
    </dsp:sp>
    <dsp:sp modelId="{8678DF4B-3936-AE49-9077-DD0C269C0A65}">
      <dsp:nvSpPr>
        <dsp:cNvPr id="0" name=""/>
        <dsp:cNvSpPr/>
      </dsp:nvSpPr>
      <dsp:spPr>
        <a:xfrm>
          <a:off x="6275605" y="1384548"/>
          <a:ext cx="1493378" cy="896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Effects</a:t>
          </a:r>
        </a:p>
      </dsp:txBody>
      <dsp:txXfrm>
        <a:off x="6301849" y="1410792"/>
        <a:ext cx="1440890" cy="8435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70540-9BAE-F34C-B1A4-27CAED51ADA4}">
      <dsp:nvSpPr>
        <dsp:cNvPr id="0" name=""/>
        <dsp:cNvSpPr/>
      </dsp:nvSpPr>
      <dsp:spPr>
        <a:xfrm rot="10800000">
          <a:off x="1303273" y="1895"/>
          <a:ext cx="4053840" cy="11287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87630" rIns="163576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Receptors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Signal Transduction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Ion Channels</a:t>
          </a:r>
        </a:p>
      </dsp:txBody>
      <dsp:txXfrm rot="10800000">
        <a:off x="1585466" y="1895"/>
        <a:ext cx="3771647" cy="1128772"/>
      </dsp:txXfrm>
    </dsp:sp>
    <dsp:sp modelId="{3DB88D37-84C8-1F45-A9A2-5CDE574E0901}">
      <dsp:nvSpPr>
        <dsp:cNvPr id="0" name=""/>
        <dsp:cNvSpPr/>
      </dsp:nvSpPr>
      <dsp:spPr>
        <a:xfrm>
          <a:off x="738886" y="1895"/>
          <a:ext cx="1128772" cy="112877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7EA272-666A-9D46-9C46-615D95FC4EBA}">
      <dsp:nvSpPr>
        <dsp:cNvPr id="0" name=""/>
        <dsp:cNvSpPr/>
      </dsp:nvSpPr>
      <dsp:spPr>
        <a:xfrm rot="10800000">
          <a:off x="1303273" y="1467613"/>
          <a:ext cx="4053840" cy="11287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87630" rIns="163576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Enzymes</a:t>
          </a:r>
        </a:p>
      </dsp:txBody>
      <dsp:txXfrm rot="10800000">
        <a:off x="1585466" y="1467613"/>
        <a:ext cx="3771647" cy="1128772"/>
      </dsp:txXfrm>
    </dsp:sp>
    <dsp:sp modelId="{BA827290-2DE2-E249-9F3F-AC421A3331AC}">
      <dsp:nvSpPr>
        <dsp:cNvPr id="0" name=""/>
        <dsp:cNvSpPr/>
      </dsp:nvSpPr>
      <dsp:spPr>
        <a:xfrm>
          <a:off x="738886" y="1467613"/>
          <a:ext cx="1128772" cy="112877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000" r="-1000"/>
          </a:stretch>
        </a:blip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282CCF-B6CF-6445-8AFF-EB482DEFFDB9}">
      <dsp:nvSpPr>
        <dsp:cNvPr id="0" name=""/>
        <dsp:cNvSpPr/>
      </dsp:nvSpPr>
      <dsp:spPr>
        <a:xfrm rot="10800000">
          <a:off x="1303273" y="2933332"/>
          <a:ext cx="4053840" cy="11287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87630" rIns="163576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Soluble agents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Cytokines</a:t>
          </a:r>
        </a:p>
      </dsp:txBody>
      <dsp:txXfrm rot="10800000">
        <a:off x="1585466" y="2933332"/>
        <a:ext cx="3771647" cy="1128772"/>
      </dsp:txXfrm>
    </dsp:sp>
    <dsp:sp modelId="{6013D148-D6D1-F244-9C06-B86756A60E13}">
      <dsp:nvSpPr>
        <dsp:cNvPr id="0" name=""/>
        <dsp:cNvSpPr/>
      </dsp:nvSpPr>
      <dsp:spPr>
        <a:xfrm>
          <a:off x="738886" y="2933332"/>
          <a:ext cx="1128772" cy="1128772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1000" r="-1000"/>
          </a:stretch>
        </a:blip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1184D-33F6-D644-856B-1EB5723DB1DA}">
      <dsp:nvSpPr>
        <dsp:cNvPr id="0" name=""/>
        <dsp:cNvSpPr/>
      </dsp:nvSpPr>
      <dsp:spPr>
        <a:xfrm>
          <a:off x="3415" y="1384548"/>
          <a:ext cx="1493378" cy="896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Absorbed by intestines into blood</a:t>
          </a:r>
        </a:p>
      </dsp:txBody>
      <dsp:txXfrm>
        <a:off x="29659" y="1410792"/>
        <a:ext cx="1440890" cy="843539"/>
      </dsp:txXfrm>
    </dsp:sp>
    <dsp:sp modelId="{2860B9EC-9724-E342-AE63-9215160E8F6B}">
      <dsp:nvSpPr>
        <dsp:cNvPr id="0" name=""/>
        <dsp:cNvSpPr/>
      </dsp:nvSpPr>
      <dsp:spPr>
        <a:xfrm>
          <a:off x="1646132" y="1647383"/>
          <a:ext cx="316596" cy="3703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646132" y="1721454"/>
        <a:ext cx="221617" cy="222215"/>
      </dsp:txXfrm>
    </dsp:sp>
    <dsp:sp modelId="{5B239166-7C6E-9248-955D-8EB01F1A20BD}">
      <dsp:nvSpPr>
        <dsp:cNvPr id="0" name=""/>
        <dsp:cNvSpPr/>
      </dsp:nvSpPr>
      <dsp:spPr>
        <a:xfrm>
          <a:off x="2094145" y="1384548"/>
          <a:ext cx="1493378" cy="896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Distribute from blood into tissue</a:t>
          </a:r>
        </a:p>
      </dsp:txBody>
      <dsp:txXfrm>
        <a:off x="2120389" y="1410792"/>
        <a:ext cx="1440890" cy="843539"/>
      </dsp:txXfrm>
    </dsp:sp>
    <dsp:sp modelId="{D243A64F-C052-D145-AC69-C81A064635EC}">
      <dsp:nvSpPr>
        <dsp:cNvPr id="0" name=""/>
        <dsp:cNvSpPr/>
      </dsp:nvSpPr>
      <dsp:spPr>
        <a:xfrm>
          <a:off x="3736862" y="1647383"/>
          <a:ext cx="316596" cy="3703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736862" y="1721454"/>
        <a:ext cx="221617" cy="222215"/>
      </dsp:txXfrm>
    </dsp:sp>
    <dsp:sp modelId="{B3089209-CB60-E44E-BDF6-CB9CE5504917}">
      <dsp:nvSpPr>
        <dsp:cNvPr id="0" name=""/>
        <dsp:cNvSpPr/>
      </dsp:nvSpPr>
      <dsp:spPr>
        <a:xfrm>
          <a:off x="4184875" y="1384548"/>
          <a:ext cx="1493378" cy="896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Binds target </a:t>
          </a:r>
          <a:br>
            <a:rPr lang="en-US" sz="1600" kern="1200"/>
          </a:br>
          <a:r>
            <a:rPr lang="en-US" sz="1600" kern="1200"/>
            <a:t>in tissue</a:t>
          </a:r>
        </a:p>
      </dsp:txBody>
      <dsp:txXfrm>
        <a:off x="4211119" y="1410792"/>
        <a:ext cx="1440890" cy="843539"/>
      </dsp:txXfrm>
    </dsp:sp>
    <dsp:sp modelId="{89FC29BA-165E-5C47-9BA5-49877E163D0A}">
      <dsp:nvSpPr>
        <dsp:cNvPr id="0" name=""/>
        <dsp:cNvSpPr/>
      </dsp:nvSpPr>
      <dsp:spPr>
        <a:xfrm>
          <a:off x="5827592" y="1647383"/>
          <a:ext cx="316596" cy="3703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827592" y="1721454"/>
        <a:ext cx="221617" cy="222215"/>
      </dsp:txXfrm>
    </dsp:sp>
    <dsp:sp modelId="{8678DF4B-3936-AE49-9077-DD0C269C0A65}">
      <dsp:nvSpPr>
        <dsp:cNvPr id="0" name=""/>
        <dsp:cNvSpPr/>
      </dsp:nvSpPr>
      <dsp:spPr>
        <a:xfrm>
          <a:off x="6275605" y="1384548"/>
          <a:ext cx="1493378" cy="896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Effects</a:t>
          </a:r>
        </a:p>
      </dsp:txBody>
      <dsp:txXfrm>
        <a:off x="6301849" y="1410792"/>
        <a:ext cx="1440890" cy="843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D39BC-C7D4-B84E-AD0D-2BC97E009890}" type="datetimeFigureOut">
              <a:rPr lang="en-US" smtClean="0"/>
              <a:t>8/11/19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AEA25-7E1E-CF43-AAE7-C4A078310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85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84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2F68CDEA-F5B3-7A40-8855-5EF19FBBC1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11471829-60F0-0248-AB2E-1B2538727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The classical Emax model is for gamma equals to 1</a:t>
            </a:r>
          </a:p>
          <a:p>
            <a:r>
              <a:rPr lang="en-US" altLang="en-US">
                <a:latin typeface="Arial" panose="020B0604020202020204" pitchFamily="34" charset="0"/>
              </a:rPr>
              <a:t>Please note that the x-axis  on the LEFT plot is a linear scale </a:t>
            </a:r>
            <a:r>
              <a:rPr lang="en-US" altLang="en-US">
                <a:latin typeface="Arial" panose="020B0604020202020204" pitchFamily="34" charset="0"/>
                <a:sym typeface="Wingdings" pitchFamily="2" charset="2"/>
              </a:rPr>
              <a:t> therefore “sigmoidicity” (e.g. between 2 and 5 for the Ketamine data))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6C35C602-330A-6344-8073-9F4661199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8452AA-4B99-8345-85DC-BD5D6271725B}" type="slidenum">
              <a:rPr lang="en-US" altLang="en-US"/>
              <a:pPr eaLnBrk="1" hangingPunct="1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968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25E8D9D6-FC1B-CA41-98BF-34E7FBEBA0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DCDAE6-E5A2-8144-B6A5-57FFB7F72268}" type="slidenum">
              <a:rPr lang="en-US" altLang="en-US" sz="1200"/>
              <a:pPr eaLnBrk="1" hangingPunct="1"/>
              <a:t>44</a:t>
            </a:fld>
            <a:endParaRPr lang="en-US" altLang="en-US" sz="12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AF4D7C17-00D6-7E40-8832-D97585E25F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D9DE4C01-5DFF-8548-BDA7-BB325F746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4875" y="4705350"/>
            <a:ext cx="4984750" cy="445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10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663BE7D9-2721-634C-B8CB-12D5494F7D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F5284B7-186B-B64C-9682-604E7D5133C8}" type="slidenum">
              <a:rPr lang="en-US" altLang="en-US" sz="1200"/>
              <a:pPr eaLnBrk="1" hangingPunct="1"/>
              <a:t>45</a:t>
            </a:fld>
            <a:endParaRPr lang="en-US" altLang="en-US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2C3E7C6A-8D78-9A46-817D-36434009D8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26870EF0-18B8-5F44-B873-8FA302026F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4875" y="4705350"/>
            <a:ext cx="4984750" cy="445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52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" y="0"/>
            <a:ext cx="1508759" cy="6858000"/>
          </a:xfrm>
          <a:prstGeom prst="rect">
            <a:avLst/>
          </a:prstGeom>
        </p:spPr>
      </p:pic>
      <p:sp>
        <p:nvSpPr>
          <p:cNvPr id="18" name="Picture Placehold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85800" y="457200"/>
            <a:ext cx="7770813" cy="379476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5000"/>
              <a:buFont typeface="Arial" pitchFamily="34" charset="0"/>
              <a:buNone/>
              <a:tabLst>
                <a:tab pos="3998913" algn="r"/>
                <a:tab pos="8229600" algn="r"/>
              </a:tabLst>
              <a:defRPr sz="1200"/>
            </a:lvl1pPr>
          </a:lstStyle>
          <a:p>
            <a:r>
              <a:rPr lang="en-US"/>
              <a:t>Insert picture. Get approved pictures at http://</a:t>
            </a:r>
            <a:r>
              <a:rPr lang="en-US" err="1"/>
              <a:t>www.novartisbrandlab.com</a:t>
            </a:r>
            <a:r>
              <a:rPr lang="en-US"/>
              <a:t>/resources/library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965960" y="4389120"/>
            <a:ext cx="6490654" cy="960120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965958" y="5440680"/>
            <a:ext cx="4343400" cy="109728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914400"/>
            <a:ext cx="1965960" cy="777240"/>
          </a:xfrm>
          <a:solidFill>
            <a:schemeClr val="accent1"/>
          </a:solidFill>
        </p:spPr>
        <p:txBody>
          <a:bodyPr lIns="274320" tIns="91440" rIns="91440" bIns="91440" anchor="ctr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Business or Operating Unit/Franchise or Department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137160" y="-137160"/>
            <a:ext cx="9418320" cy="7132320"/>
            <a:chOff x="-137160" y="-137160"/>
            <a:chExt cx="9418320" cy="713232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18972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-13716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18972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-13716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6266013"/>
            <a:ext cx="1645919" cy="30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1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508761"/>
            <a:ext cx="3794760" cy="4525328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chemeClr val="accent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chemeClr val="accent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chemeClr val="accent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5623561"/>
            <a:ext cx="3794760" cy="41052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200" b="1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6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Business Use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685800" y="1508761"/>
            <a:ext cx="3794760" cy="4023359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Insert picture. Get approved pictures at http://</a:t>
            </a:r>
            <a:r>
              <a:rPr lang="en-US" err="1"/>
              <a:t>www.novartisbrandlab.com</a:t>
            </a:r>
            <a:r>
              <a:rPr lang="en-US"/>
              <a:t>/resources/library</a:t>
            </a:r>
          </a:p>
        </p:txBody>
      </p:sp>
    </p:spTree>
    <p:extLst>
      <p:ext uri="{BB962C8B-B14F-4D97-AF65-F5344CB8AC3E}">
        <p14:creationId xmlns:p14="http://schemas.microsoft.com/office/powerpoint/2010/main" val="81862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" y="0"/>
            <a:ext cx="1508759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965960" y="4389120"/>
            <a:ext cx="6490654" cy="960120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965960" y="5440680"/>
            <a:ext cx="4343400" cy="109728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08857" y="-137160"/>
            <a:ext cx="6949343" cy="7132320"/>
            <a:chOff x="1508857" y="-137160"/>
            <a:chExt cx="6949343" cy="7132320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Picture Placeholder 4"/>
          <p:cNvSpPr>
            <a:spLocks noGrp="1"/>
          </p:cNvSpPr>
          <p:nvPr>
            <p:ph type="pic" sz="quarter" idx="13" hasCustomPrompt="1"/>
          </p:nvPr>
        </p:nvSpPr>
        <p:spPr bwMode="hidden">
          <a:xfrm>
            <a:off x="685800" y="455613"/>
            <a:ext cx="7770813" cy="379476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Insert picture. Get approved pictures at http://</a:t>
            </a:r>
            <a:r>
              <a:rPr lang="en-US" err="1"/>
              <a:t>www.novartisbrandlab.com</a:t>
            </a:r>
            <a:r>
              <a:rPr lang="en-US"/>
              <a:t>/resources/library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6266013"/>
            <a:ext cx="1645919" cy="30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15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" y="0"/>
            <a:ext cx="1508759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965960" y="2331720"/>
            <a:ext cx="6490654" cy="2286000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965960" y="4709161"/>
            <a:ext cx="6490654" cy="132492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08857" y="-137160"/>
            <a:ext cx="6949343" cy="7132320"/>
            <a:chOff x="1508857" y="-137160"/>
            <a:chExt cx="6949343" cy="7132320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6266013"/>
            <a:ext cx="1645919" cy="30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7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Business Use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4254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Business Use Only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2009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" y="0"/>
            <a:ext cx="150875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65959" y="4389120"/>
            <a:ext cx="6492241" cy="9601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5000"/>
              </a:lnSpc>
            </a:pPr>
            <a:r>
              <a:rPr lang="en-US"/>
              <a:t>Thank</a:t>
            </a:r>
            <a:r>
              <a:rPr lang="en-US" baseline="0"/>
              <a:t> you</a:t>
            </a:r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3" hasCustomPrompt="1"/>
          </p:nvPr>
        </p:nvSpPr>
        <p:spPr bwMode="hidden">
          <a:xfrm>
            <a:off x="685800" y="455613"/>
            <a:ext cx="7770813" cy="379476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Insert picture. Get approved pictures at http://</a:t>
            </a:r>
            <a:r>
              <a:rPr lang="en-US" err="1"/>
              <a:t>www.novartisbrandlab.com</a:t>
            </a:r>
            <a:r>
              <a:rPr lang="en-US"/>
              <a:t>/resources/library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857" y="-137160"/>
            <a:ext cx="6949343" cy="7132320"/>
            <a:chOff x="1508857" y="-137160"/>
            <a:chExt cx="6949343" cy="7132320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6266013"/>
            <a:ext cx="1645919" cy="30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1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" y="0"/>
            <a:ext cx="1508759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65959" y="2331720"/>
            <a:ext cx="6492241" cy="228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5000"/>
              </a:lnSpc>
            </a:pPr>
            <a:r>
              <a:rPr lang="en-US"/>
              <a:t>Thank</a:t>
            </a:r>
            <a:r>
              <a:rPr lang="en-US" baseline="0"/>
              <a:t> you</a:t>
            </a:r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508857" y="-137160"/>
            <a:ext cx="6949343" cy="7132320"/>
            <a:chOff x="1508857" y="-137160"/>
            <a:chExt cx="6949343" cy="7132320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6266013"/>
            <a:ext cx="1645919" cy="30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" y="0"/>
            <a:ext cx="15087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965960" y="2331720"/>
            <a:ext cx="6490654" cy="2286000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965960" y="4709161"/>
            <a:ext cx="6490654" cy="132492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914400"/>
            <a:ext cx="1965960" cy="777240"/>
          </a:xfrm>
          <a:solidFill>
            <a:schemeClr val="accent1"/>
          </a:solidFill>
        </p:spPr>
        <p:txBody>
          <a:bodyPr lIns="274320" tIns="91440" rIns="91440" bIns="91440" anchor="ctr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Business or Operating Unit/Franchise or Department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137160" y="-137160"/>
            <a:ext cx="9418320" cy="7132320"/>
            <a:chOff x="-137160" y="-137160"/>
            <a:chExt cx="9418320" cy="713232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18972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-13716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918972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-13716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6266013"/>
            <a:ext cx="1645919" cy="30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11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2438" indent="-452438">
              <a:buSzPct val="100000"/>
              <a:buFont typeface="+mj-lt"/>
              <a:buAutoNum type="arabicPeriod"/>
              <a:defRPr/>
            </a:lvl1pPr>
            <a:lvl2pPr marL="684213" indent="-231775">
              <a:defRPr/>
            </a:lvl2pPr>
            <a:lvl3pPr marL="914400" indent="-230188">
              <a:defRPr/>
            </a:lvl3pPr>
            <a:lvl4pPr marL="1146175" indent="-231775">
              <a:defRPr/>
            </a:lvl4pPr>
            <a:lvl5pPr marL="1368425" indent="-22225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Business Use Only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3075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Business Use Only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8367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08761"/>
            <a:ext cx="3794760" cy="452532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508761"/>
            <a:ext cx="3794760" cy="452532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6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Business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697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63440" y="5623561"/>
            <a:ext cx="3794760" cy="41052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200" b="1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08761"/>
            <a:ext cx="3794760" cy="452532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6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Business Use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663440" y="1508761"/>
            <a:ext cx="3794760" cy="4023359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Insert picture. Get approved pictures at http://</a:t>
            </a:r>
            <a:r>
              <a:rPr lang="en-US" err="1"/>
              <a:t>www.novartisbrandlab.com</a:t>
            </a:r>
            <a:r>
              <a:rPr lang="en-US"/>
              <a:t>/resources/library</a:t>
            </a:r>
          </a:p>
        </p:txBody>
      </p:sp>
    </p:spTree>
    <p:extLst>
      <p:ext uri="{BB962C8B-B14F-4D97-AF65-F5344CB8AC3E}">
        <p14:creationId xmlns:p14="http://schemas.microsoft.com/office/powerpoint/2010/main" val="738342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1508761"/>
            <a:ext cx="7772400" cy="45383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2400" b="0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5623561"/>
            <a:ext cx="7772400" cy="41052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200" b="1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Business Use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685800" y="2057400"/>
            <a:ext cx="7772400" cy="347472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Insert picture. Get approved pictures at http://</a:t>
            </a:r>
            <a:r>
              <a:rPr lang="en-US" err="1"/>
              <a:t>www.novartisbrandlab.com</a:t>
            </a:r>
            <a:r>
              <a:rPr lang="en-US"/>
              <a:t>/resources/library</a:t>
            </a:r>
          </a:p>
        </p:txBody>
      </p:sp>
    </p:spTree>
    <p:extLst>
      <p:ext uri="{BB962C8B-B14F-4D97-AF65-F5344CB8AC3E}">
        <p14:creationId xmlns:p14="http://schemas.microsoft.com/office/powerpoint/2010/main" val="2662087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5623561"/>
            <a:ext cx="3794760" cy="41052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200" b="1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663440" y="5623561"/>
            <a:ext cx="3794760" cy="41052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200" b="1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1508761"/>
            <a:ext cx="7772400" cy="45383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2400" b="0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Business Use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685800" y="2057400"/>
            <a:ext cx="3794760" cy="347472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Insert picture. Get approved pictures at http://</a:t>
            </a:r>
            <a:r>
              <a:rPr lang="en-US" err="1"/>
              <a:t>www.novartisbrandlab.com</a:t>
            </a:r>
            <a:r>
              <a:rPr lang="en-US"/>
              <a:t>/resources/library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9" hasCustomPrompt="1"/>
          </p:nvPr>
        </p:nvSpPr>
        <p:spPr>
          <a:xfrm>
            <a:off x="4663440" y="2057400"/>
            <a:ext cx="3794760" cy="347472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Insert picture. Get approved pictures at http://</a:t>
            </a:r>
            <a:r>
              <a:rPr lang="en-US" err="1"/>
              <a:t>www.novartisbrandlab.com</a:t>
            </a:r>
            <a:r>
              <a:rPr lang="en-US"/>
              <a:t>/resources/library</a:t>
            </a:r>
          </a:p>
        </p:txBody>
      </p:sp>
    </p:spTree>
    <p:extLst>
      <p:ext uri="{BB962C8B-B14F-4D97-AF65-F5344CB8AC3E}">
        <p14:creationId xmlns:p14="http://schemas.microsoft.com/office/powerpoint/2010/main" val="3623645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5623561"/>
            <a:ext cx="2468880" cy="41052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200" b="1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337560" y="5623561"/>
            <a:ext cx="2468880" cy="41052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200" b="1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989320" y="5623561"/>
            <a:ext cx="2468880" cy="41052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200" b="1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1508761"/>
            <a:ext cx="7772400" cy="45383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2400" b="0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title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Business Use Only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9" name="Content Placeholder 2"/>
          <p:cNvSpPr>
            <a:spLocks noGrp="1"/>
          </p:cNvSpPr>
          <p:nvPr>
            <p:ph sz="half" idx="22" hasCustomPrompt="1"/>
          </p:nvPr>
        </p:nvSpPr>
        <p:spPr>
          <a:xfrm>
            <a:off x="685800" y="2057400"/>
            <a:ext cx="2468880" cy="347472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Insert picture. Get approved pictures at http://</a:t>
            </a:r>
            <a:r>
              <a:rPr lang="en-US" err="1"/>
              <a:t>www.novartisbrandlab.com</a:t>
            </a:r>
            <a:r>
              <a:rPr lang="en-US"/>
              <a:t>/resources/library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3337560" y="2057400"/>
            <a:ext cx="2468880" cy="347472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Insert picture. Get approved pictures at http://</a:t>
            </a:r>
            <a:r>
              <a:rPr lang="en-US" err="1"/>
              <a:t>www.novartisbrandlab.com</a:t>
            </a:r>
            <a:r>
              <a:rPr lang="en-US"/>
              <a:t>/resources/library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5989320" y="2057400"/>
            <a:ext cx="2468880" cy="347472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Insert picture. Get approved pictures at http://</a:t>
            </a:r>
            <a:r>
              <a:rPr lang="en-US" err="1"/>
              <a:t>www.novartisbrandlab.com</a:t>
            </a:r>
            <a:r>
              <a:rPr lang="en-US"/>
              <a:t>/resources/library</a:t>
            </a:r>
          </a:p>
        </p:txBody>
      </p:sp>
    </p:spTree>
    <p:extLst>
      <p:ext uri="{BB962C8B-B14F-4D97-AF65-F5344CB8AC3E}">
        <p14:creationId xmlns:p14="http://schemas.microsoft.com/office/powerpoint/2010/main" val="119340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601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08760"/>
            <a:ext cx="7772400" cy="4526280"/>
          </a:xfrm>
          <a:prstGeom prst="rect">
            <a:avLst/>
          </a:prstGeom>
        </p:spPr>
        <p:txBody>
          <a:bodyPr vert="horz" lIns="0" tIns="0" rIns="0" bIns="0" spcCol="18288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6266013"/>
            <a:ext cx="1645919" cy="300519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/>
        </p:nvSpPr>
        <p:spPr>
          <a:xfrm>
            <a:off x="685800" y="6350635"/>
            <a:ext cx="5943600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rgbClr val="0460A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accent1"/>
                </a:solidFill>
              </a:rPr>
              <a:t>Pharmacometrics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137160" y="-137160"/>
            <a:ext cx="9418320" cy="7132320"/>
            <a:chOff x="-137160" y="-137160"/>
            <a:chExt cx="9418320" cy="7132320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685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858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4805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4805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66344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66344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89720" y="150876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189720" y="60350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-137160" y="150876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-137160" y="60350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9189720" y="4572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137160" y="4572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85800" y="6629400"/>
            <a:ext cx="228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700" smtClean="0">
                <a:solidFill>
                  <a:srgbClr val="7F7F7F"/>
                </a:solidFill>
              </a:defRPr>
            </a:lvl1pPr>
          </a:lstStyle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629400"/>
            <a:ext cx="57150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>
              <a:defRPr lang="en-US" sz="700" dirty="0">
                <a:solidFill>
                  <a:srgbClr val="7F7F7F"/>
                </a:solidFill>
              </a:defRPr>
            </a:lvl1pPr>
          </a:lstStyle>
          <a:p>
            <a:r>
              <a:rPr lang="en-US"/>
              <a:t>Business Use Only</a:t>
            </a:r>
          </a:p>
        </p:txBody>
      </p:sp>
    </p:spTree>
    <p:extLst>
      <p:ext uri="{BB962C8B-B14F-4D97-AF65-F5344CB8AC3E}">
        <p14:creationId xmlns:p14="http://schemas.microsoft.com/office/powerpoint/2010/main" val="168602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62" r:id="rId3"/>
    <p:sldLayoutId id="2147483650" r:id="rId4"/>
    <p:sldLayoutId id="214748365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51" r:id="rId11"/>
    <p:sldLayoutId id="2147483673" r:id="rId12"/>
    <p:sldLayoutId id="2147483670" r:id="rId13"/>
    <p:sldLayoutId id="2147483671" r:id="rId14"/>
    <p:sldLayoutId id="2147483669" r:id="rId15"/>
    <p:sldLayoutId id="2147483668" r:id="rId16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200"/>
        </a:spcBef>
        <a:buClrTx/>
        <a:buSzPct val="120000"/>
        <a:buFont typeface="Arial" pitchFamily="34" charset="0"/>
        <a:buChar char="•"/>
        <a:tabLst>
          <a:tab pos="3998913" algn="r"/>
          <a:tab pos="8229600" algn="r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Tx/>
        <a:buSzPct val="100000"/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Tx/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Tx/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Tx/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holford.fmhs.auckland.ac.nz/Teaching/pharmacometrics/advanced.php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AC86F-8981-A645-972C-50EF87BAF5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Introduction to Pharmacodynamics</a:t>
            </a:r>
            <a:br>
              <a:rPr lang="en-US" dirty="0"/>
            </a:br>
            <a:br>
              <a:rPr lang="en-US" dirty="0"/>
            </a:br>
            <a:r>
              <a:rPr lang="en-US" sz="2000" dirty="0"/>
              <a:t>Novartis-Academia Hackathon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B6932-ADD9-0E46-B11C-80AFF7E83B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Andrew Stein, PhD</a:t>
            </a:r>
          </a:p>
          <a:p>
            <a:r>
              <a:rPr lang="en-US" dirty="0"/>
              <a:t>Associate Director Pharmacometrics</a:t>
            </a:r>
          </a:p>
          <a:p>
            <a:r>
              <a:rPr lang="en-US" dirty="0"/>
              <a:t>Cambridge, MA  </a:t>
            </a:r>
            <a:r>
              <a:rPr lang="en-US"/>
              <a:t>August 2019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F2C5F9-C32F-6B47-B361-790B7D52AA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Pharmacometrics</a:t>
            </a:r>
          </a:p>
        </p:txBody>
      </p:sp>
    </p:spTree>
    <p:extLst>
      <p:ext uri="{BB962C8B-B14F-4D97-AF65-F5344CB8AC3E}">
        <p14:creationId xmlns:p14="http://schemas.microsoft.com/office/powerpoint/2010/main" val="1592067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C1B33-C6ED-3D4D-A8FA-37C15A6D4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60120"/>
          </a:xfrm>
        </p:spPr>
        <p:txBody>
          <a:bodyPr/>
          <a:lstStyle/>
          <a:p>
            <a:r>
              <a:rPr lang="en-US"/>
              <a:t>Drug can enhance signaling</a:t>
            </a:r>
            <a:br>
              <a:rPr lang="en-US"/>
            </a:br>
            <a:r>
              <a:rPr lang="en-US"/>
              <a:t>(agonist)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25F10-5CA5-B34A-BBEB-C5E02EC996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10</a:t>
            </a:fld>
            <a:endParaRPr lang="uk-U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0EDB74C-177D-7E45-A6FA-EADE56D6A003}"/>
              </a:ext>
            </a:extLst>
          </p:cNvPr>
          <p:cNvGrpSpPr/>
          <p:nvPr/>
        </p:nvGrpSpPr>
        <p:grpSpPr>
          <a:xfrm rot="16200000">
            <a:off x="1030169" y="4692440"/>
            <a:ext cx="930864" cy="438054"/>
            <a:chOff x="1981200" y="2223087"/>
            <a:chExt cx="1295400" cy="609600"/>
          </a:xfrm>
          <a:solidFill>
            <a:srgbClr val="EC9A1E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E4E613-1FCD-4443-886A-81A2580A89C6}"/>
                </a:ext>
              </a:extLst>
            </p:cNvPr>
            <p:cNvSpPr/>
            <p:nvPr/>
          </p:nvSpPr>
          <p:spPr>
            <a:xfrm>
              <a:off x="1981200" y="2413587"/>
              <a:ext cx="91440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>
              <a:extLst>
                <a:ext uri="{FF2B5EF4-FFF2-40B4-BE49-F238E27FC236}">
                  <a16:creationId xmlns:a16="http://schemas.microsoft.com/office/drawing/2014/main" id="{96980405-7D49-7449-AF0B-C2EE3249A329}"/>
                </a:ext>
              </a:extLst>
            </p:cNvPr>
            <p:cNvSpPr/>
            <p:nvPr/>
          </p:nvSpPr>
          <p:spPr>
            <a:xfrm>
              <a:off x="2819400" y="2223087"/>
              <a:ext cx="457200" cy="609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B0AC85AF-ADAF-B14A-BA32-EBF8D8DB0822}"/>
              </a:ext>
            </a:extLst>
          </p:cNvPr>
          <p:cNvSpPr/>
          <p:nvPr/>
        </p:nvSpPr>
        <p:spPr>
          <a:xfrm>
            <a:off x="7711599" y="5824409"/>
            <a:ext cx="620756" cy="491705"/>
          </a:xfrm>
          <a:prstGeom prst="lightningBol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995EC0-46E6-F54B-A629-6F0F0A7689E7}"/>
              </a:ext>
            </a:extLst>
          </p:cNvPr>
          <p:cNvSpPr txBox="1"/>
          <p:nvPr/>
        </p:nvSpPr>
        <p:spPr>
          <a:xfrm>
            <a:off x="-49469" y="4494877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Receptor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33C4098F-77CE-A647-8E82-BE325AC46C87}"/>
              </a:ext>
            </a:extLst>
          </p:cNvPr>
          <p:cNvSpPr/>
          <p:nvPr/>
        </p:nvSpPr>
        <p:spPr>
          <a:xfrm rot="725579">
            <a:off x="980626" y="4987042"/>
            <a:ext cx="1029952" cy="324000"/>
          </a:xfrm>
          <a:custGeom>
            <a:avLst/>
            <a:gdLst>
              <a:gd name="connsiteX0" fmla="*/ 0 w 3118757"/>
              <a:gd name="connsiteY0" fmla="*/ 571500 h 571500"/>
              <a:gd name="connsiteX1" fmla="*/ 1355272 w 3118757"/>
              <a:gd name="connsiteY1" fmla="*/ 97971 h 571500"/>
              <a:gd name="connsiteX2" fmla="*/ 3118757 w 3118757"/>
              <a:gd name="connsiteY2" fmla="*/ 0 h 571500"/>
              <a:gd name="connsiteX3" fmla="*/ 3118757 w 3118757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8757" h="571500">
                <a:moveTo>
                  <a:pt x="0" y="571500"/>
                </a:moveTo>
                <a:cubicBezTo>
                  <a:pt x="417739" y="382360"/>
                  <a:pt x="835479" y="193221"/>
                  <a:pt x="1355272" y="97971"/>
                </a:cubicBezTo>
                <a:cubicBezTo>
                  <a:pt x="1875065" y="2721"/>
                  <a:pt x="3118757" y="0"/>
                  <a:pt x="3118757" y="0"/>
                </a:cubicBezTo>
                <a:lnTo>
                  <a:pt x="3118757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A712916-736C-5B49-B6F4-2205126F3012}"/>
              </a:ext>
            </a:extLst>
          </p:cNvPr>
          <p:cNvGrpSpPr/>
          <p:nvPr/>
        </p:nvGrpSpPr>
        <p:grpSpPr>
          <a:xfrm rot="16200000">
            <a:off x="3108750" y="4692441"/>
            <a:ext cx="930864" cy="438054"/>
            <a:chOff x="1981200" y="2223087"/>
            <a:chExt cx="1295400" cy="609600"/>
          </a:xfrm>
          <a:solidFill>
            <a:srgbClr val="EC9A1E"/>
          </a:solidFill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68B1089-E35D-874F-A121-0F5DC76BD507}"/>
                </a:ext>
              </a:extLst>
            </p:cNvPr>
            <p:cNvSpPr/>
            <p:nvPr/>
          </p:nvSpPr>
          <p:spPr>
            <a:xfrm>
              <a:off x="1981200" y="2413587"/>
              <a:ext cx="91440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Moon 55">
              <a:extLst>
                <a:ext uri="{FF2B5EF4-FFF2-40B4-BE49-F238E27FC236}">
                  <a16:creationId xmlns:a16="http://schemas.microsoft.com/office/drawing/2014/main" id="{F87CA24E-6DF7-A149-BA3B-6816B191DF9C}"/>
                </a:ext>
              </a:extLst>
            </p:cNvPr>
            <p:cNvSpPr/>
            <p:nvPr/>
          </p:nvSpPr>
          <p:spPr>
            <a:xfrm>
              <a:off x="2819400" y="2223087"/>
              <a:ext cx="457200" cy="609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Freeform 56">
            <a:extLst>
              <a:ext uri="{FF2B5EF4-FFF2-40B4-BE49-F238E27FC236}">
                <a16:creationId xmlns:a16="http://schemas.microsoft.com/office/drawing/2014/main" id="{C596940D-7916-5B43-BC9E-8ECDFD5EF6FA}"/>
              </a:ext>
            </a:extLst>
          </p:cNvPr>
          <p:cNvSpPr/>
          <p:nvPr/>
        </p:nvSpPr>
        <p:spPr>
          <a:xfrm rot="725579">
            <a:off x="3059207" y="4987043"/>
            <a:ext cx="1029952" cy="324000"/>
          </a:xfrm>
          <a:custGeom>
            <a:avLst/>
            <a:gdLst>
              <a:gd name="connsiteX0" fmla="*/ 0 w 3118757"/>
              <a:gd name="connsiteY0" fmla="*/ 571500 h 571500"/>
              <a:gd name="connsiteX1" fmla="*/ 1355272 w 3118757"/>
              <a:gd name="connsiteY1" fmla="*/ 97971 h 571500"/>
              <a:gd name="connsiteX2" fmla="*/ 3118757 w 3118757"/>
              <a:gd name="connsiteY2" fmla="*/ 0 h 571500"/>
              <a:gd name="connsiteX3" fmla="*/ 3118757 w 3118757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8757" h="571500">
                <a:moveTo>
                  <a:pt x="0" y="571500"/>
                </a:moveTo>
                <a:cubicBezTo>
                  <a:pt x="417739" y="382360"/>
                  <a:pt x="835479" y="193221"/>
                  <a:pt x="1355272" y="97971"/>
                </a:cubicBezTo>
                <a:cubicBezTo>
                  <a:pt x="1875065" y="2721"/>
                  <a:pt x="3118757" y="0"/>
                  <a:pt x="3118757" y="0"/>
                </a:cubicBezTo>
                <a:lnTo>
                  <a:pt x="3118757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C350D847-EAF2-F147-8A09-DA5642CB9334}"/>
              </a:ext>
            </a:extLst>
          </p:cNvPr>
          <p:cNvSpPr/>
          <p:nvPr/>
        </p:nvSpPr>
        <p:spPr>
          <a:xfrm rot="725579">
            <a:off x="4953323" y="4987044"/>
            <a:ext cx="1029952" cy="324000"/>
          </a:xfrm>
          <a:custGeom>
            <a:avLst/>
            <a:gdLst>
              <a:gd name="connsiteX0" fmla="*/ 0 w 3118757"/>
              <a:gd name="connsiteY0" fmla="*/ 571500 h 571500"/>
              <a:gd name="connsiteX1" fmla="*/ 1355272 w 3118757"/>
              <a:gd name="connsiteY1" fmla="*/ 97971 h 571500"/>
              <a:gd name="connsiteX2" fmla="*/ 3118757 w 3118757"/>
              <a:gd name="connsiteY2" fmla="*/ 0 h 571500"/>
              <a:gd name="connsiteX3" fmla="*/ 3118757 w 3118757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8757" h="571500">
                <a:moveTo>
                  <a:pt x="0" y="571500"/>
                </a:moveTo>
                <a:cubicBezTo>
                  <a:pt x="417739" y="382360"/>
                  <a:pt x="835479" y="193221"/>
                  <a:pt x="1355272" y="97971"/>
                </a:cubicBezTo>
                <a:cubicBezTo>
                  <a:pt x="1875065" y="2721"/>
                  <a:pt x="3118757" y="0"/>
                  <a:pt x="3118757" y="0"/>
                </a:cubicBezTo>
                <a:lnTo>
                  <a:pt x="3118757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C49521B-A3CB-C74C-B1B2-60CA826F592D}"/>
              </a:ext>
            </a:extLst>
          </p:cNvPr>
          <p:cNvGrpSpPr/>
          <p:nvPr/>
        </p:nvGrpSpPr>
        <p:grpSpPr>
          <a:xfrm>
            <a:off x="5249271" y="4446037"/>
            <a:ext cx="438054" cy="944084"/>
            <a:chOff x="5249270" y="3779608"/>
            <a:chExt cx="438054" cy="94408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5FAA9F8-A579-3E47-AE62-D8FDE1074D50}"/>
                </a:ext>
              </a:extLst>
            </p:cNvPr>
            <p:cNvGrpSpPr/>
            <p:nvPr/>
          </p:nvGrpSpPr>
          <p:grpSpPr>
            <a:xfrm rot="16200000">
              <a:off x="5002865" y="4026013"/>
              <a:ext cx="930864" cy="438054"/>
              <a:chOff x="1981200" y="2223087"/>
              <a:chExt cx="1295400" cy="609600"/>
            </a:xfrm>
            <a:solidFill>
              <a:srgbClr val="EC9A1E"/>
            </a:solidFill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B2A6A98-E376-924C-983A-428D16CFC240}"/>
                  </a:ext>
                </a:extLst>
              </p:cNvPr>
              <p:cNvSpPr/>
              <p:nvPr/>
            </p:nvSpPr>
            <p:spPr>
              <a:xfrm>
                <a:off x="1981200" y="2413587"/>
                <a:ext cx="914400" cy="228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Moon 62">
                <a:extLst>
                  <a:ext uri="{FF2B5EF4-FFF2-40B4-BE49-F238E27FC236}">
                    <a16:creationId xmlns:a16="http://schemas.microsoft.com/office/drawing/2014/main" id="{40A745E8-4864-DC40-AFA7-582334F539F3}"/>
                  </a:ext>
                </a:extLst>
              </p:cNvPr>
              <p:cNvSpPr/>
              <p:nvPr/>
            </p:nvSpPr>
            <p:spPr>
              <a:xfrm>
                <a:off x="2819400" y="2223087"/>
                <a:ext cx="457200" cy="609600"/>
              </a:xfrm>
              <a:prstGeom prst="mo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4A78170-B923-1542-AE41-071AE31EF450}"/>
                </a:ext>
              </a:extLst>
            </p:cNvPr>
            <p:cNvSpPr/>
            <p:nvPr/>
          </p:nvSpPr>
          <p:spPr>
            <a:xfrm>
              <a:off x="5278545" y="4410003"/>
              <a:ext cx="324799" cy="313689"/>
            </a:xfrm>
            <a:prstGeom prst="ellipse">
              <a:avLst/>
            </a:prstGeom>
            <a:solidFill>
              <a:srgbClr val="ED9A1E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2949BFC-8B31-2C4C-AB41-9B6454CD7FFA}"/>
                </a:ext>
              </a:extLst>
            </p:cNvPr>
            <p:cNvSpPr/>
            <p:nvPr/>
          </p:nvSpPr>
          <p:spPr>
            <a:xfrm>
              <a:off x="5393421" y="4504722"/>
              <a:ext cx="206468" cy="199406"/>
            </a:xfrm>
            <a:prstGeom prst="ellipse">
              <a:avLst/>
            </a:pr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71" name="Freeform 70">
            <a:extLst>
              <a:ext uri="{FF2B5EF4-FFF2-40B4-BE49-F238E27FC236}">
                <a16:creationId xmlns:a16="http://schemas.microsoft.com/office/drawing/2014/main" id="{05A8B9D0-9FA3-E945-951D-27A9286D3096}"/>
              </a:ext>
            </a:extLst>
          </p:cNvPr>
          <p:cNvSpPr/>
          <p:nvPr/>
        </p:nvSpPr>
        <p:spPr>
          <a:xfrm rot="725579">
            <a:off x="7160497" y="4987044"/>
            <a:ext cx="1029952" cy="324000"/>
          </a:xfrm>
          <a:custGeom>
            <a:avLst/>
            <a:gdLst>
              <a:gd name="connsiteX0" fmla="*/ 0 w 3118757"/>
              <a:gd name="connsiteY0" fmla="*/ 571500 h 571500"/>
              <a:gd name="connsiteX1" fmla="*/ 1355272 w 3118757"/>
              <a:gd name="connsiteY1" fmla="*/ 97971 h 571500"/>
              <a:gd name="connsiteX2" fmla="*/ 3118757 w 3118757"/>
              <a:gd name="connsiteY2" fmla="*/ 0 h 571500"/>
              <a:gd name="connsiteX3" fmla="*/ 3118757 w 3118757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8757" h="571500">
                <a:moveTo>
                  <a:pt x="0" y="571500"/>
                </a:moveTo>
                <a:cubicBezTo>
                  <a:pt x="417739" y="382360"/>
                  <a:pt x="835479" y="193221"/>
                  <a:pt x="1355272" y="97971"/>
                </a:cubicBezTo>
                <a:cubicBezTo>
                  <a:pt x="1875065" y="2721"/>
                  <a:pt x="3118757" y="0"/>
                  <a:pt x="3118757" y="0"/>
                </a:cubicBezTo>
                <a:lnTo>
                  <a:pt x="3118757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2BF44D3-5072-4C49-B80C-8A5F4BA0DB16}"/>
              </a:ext>
            </a:extLst>
          </p:cNvPr>
          <p:cNvGrpSpPr/>
          <p:nvPr/>
        </p:nvGrpSpPr>
        <p:grpSpPr>
          <a:xfrm>
            <a:off x="7456445" y="4446037"/>
            <a:ext cx="438054" cy="944084"/>
            <a:chOff x="5249270" y="3779608"/>
            <a:chExt cx="438054" cy="944084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FC902B2-5ED7-8E42-856A-62CC279A7658}"/>
                </a:ext>
              </a:extLst>
            </p:cNvPr>
            <p:cNvGrpSpPr/>
            <p:nvPr/>
          </p:nvGrpSpPr>
          <p:grpSpPr>
            <a:xfrm rot="16200000">
              <a:off x="5002865" y="4026013"/>
              <a:ext cx="930864" cy="438054"/>
              <a:chOff x="1981200" y="2223087"/>
              <a:chExt cx="1295400" cy="609600"/>
            </a:xfrm>
            <a:solidFill>
              <a:srgbClr val="EC9A1E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F04F91D-6D23-B347-A3FA-D8AC9B7B0069}"/>
                  </a:ext>
                </a:extLst>
              </p:cNvPr>
              <p:cNvSpPr/>
              <p:nvPr/>
            </p:nvSpPr>
            <p:spPr>
              <a:xfrm>
                <a:off x="1981200" y="2413587"/>
                <a:ext cx="914400" cy="228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Moon 76">
                <a:extLst>
                  <a:ext uri="{FF2B5EF4-FFF2-40B4-BE49-F238E27FC236}">
                    <a16:creationId xmlns:a16="http://schemas.microsoft.com/office/drawing/2014/main" id="{F884E69B-BBD4-B641-910E-0DF3ADAE9300}"/>
                  </a:ext>
                </a:extLst>
              </p:cNvPr>
              <p:cNvSpPr/>
              <p:nvPr/>
            </p:nvSpPr>
            <p:spPr>
              <a:xfrm>
                <a:off x="2819400" y="2223087"/>
                <a:ext cx="457200" cy="609600"/>
              </a:xfrm>
              <a:prstGeom prst="mo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432410D-27F1-0D4E-BECE-0AF4CF583E89}"/>
                </a:ext>
              </a:extLst>
            </p:cNvPr>
            <p:cNvSpPr/>
            <p:nvPr/>
          </p:nvSpPr>
          <p:spPr>
            <a:xfrm>
              <a:off x="5278545" y="4410003"/>
              <a:ext cx="324799" cy="313689"/>
            </a:xfrm>
            <a:prstGeom prst="ellipse">
              <a:avLst/>
            </a:prstGeom>
            <a:solidFill>
              <a:srgbClr val="ED9A1E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663AD71-851C-8541-B24B-67C97B02E3ED}"/>
                </a:ext>
              </a:extLst>
            </p:cNvPr>
            <p:cNvSpPr/>
            <p:nvPr/>
          </p:nvSpPr>
          <p:spPr>
            <a:xfrm>
              <a:off x="5393421" y="4504722"/>
              <a:ext cx="206468" cy="199406"/>
            </a:xfrm>
            <a:prstGeom prst="ellipse">
              <a:avLst/>
            </a:pr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2D41215-506F-8A4A-B0AF-9546E2064226}"/>
              </a:ext>
            </a:extLst>
          </p:cNvPr>
          <p:cNvGrpSpPr/>
          <p:nvPr/>
        </p:nvGrpSpPr>
        <p:grpSpPr>
          <a:xfrm rot="19089173">
            <a:off x="7665251" y="5122313"/>
            <a:ext cx="313765" cy="537087"/>
            <a:chOff x="5952136" y="5140329"/>
            <a:chExt cx="313765" cy="537087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5E8B8F0-17F2-EB44-97A9-C4A49895DBF8}"/>
                </a:ext>
              </a:extLst>
            </p:cNvPr>
            <p:cNvSpPr/>
            <p:nvPr/>
          </p:nvSpPr>
          <p:spPr>
            <a:xfrm>
              <a:off x="6005785" y="5140329"/>
              <a:ext cx="206468" cy="199406"/>
            </a:xfrm>
            <a:prstGeom prst="ellipse">
              <a:avLst/>
            </a:prstGeom>
            <a:solidFill>
              <a:srgbClr val="00B05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79" name="Triangle 78">
              <a:extLst>
                <a:ext uri="{FF2B5EF4-FFF2-40B4-BE49-F238E27FC236}">
                  <a16:creationId xmlns:a16="http://schemas.microsoft.com/office/drawing/2014/main" id="{4FDC14D3-F844-9E4B-9E42-FF8D5A212D2C}"/>
                </a:ext>
              </a:extLst>
            </p:cNvPr>
            <p:cNvSpPr/>
            <p:nvPr/>
          </p:nvSpPr>
          <p:spPr>
            <a:xfrm>
              <a:off x="5952136" y="5240032"/>
              <a:ext cx="313765" cy="437384"/>
            </a:xfrm>
            <a:prstGeom prst="triangle">
              <a:avLst/>
            </a:prstGeom>
            <a:solidFill>
              <a:srgbClr val="00B05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461DE521-5300-FB48-82D7-EB1B9959D6AE}"/>
              </a:ext>
            </a:extLst>
          </p:cNvPr>
          <p:cNvSpPr txBox="1"/>
          <p:nvPr/>
        </p:nvSpPr>
        <p:spPr>
          <a:xfrm>
            <a:off x="2913681" y="1766807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Binding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9AB00A4-81D2-C14B-867E-EE20A362DA9B}"/>
              </a:ext>
            </a:extLst>
          </p:cNvPr>
          <p:cNvSpPr txBox="1"/>
          <p:nvPr/>
        </p:nvSpPr>
        <p:spPr>
          <a:xfrm>
            <a:off x="4376156" y="1766807"/>
            <a:ext cx="2034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Conformation</a:t>
            </a:r>
          </a:p>
          <a:p>
            <a:pPr algn="ctr"/>
            <a:r>
              <a:rPr lang="en-US" sz="2400"/>
              <a:t>Change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F6716F8-2B30-5140-8216-2DF8A8321E74}"/>
              </a:ext>
            </a:extLst>
          </p:cNvPr>
          <p:cNvSpPr txBox="1"/>
          <p:nvPr/>
        </p:nvSpPr>
        <p:spPr>
          <a:xfrm>
            <a:off x="7022044" y="1766807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Signaling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E2EF48-84CD-754A-A127-09C360752E56}"/>
              </a:ext>
            </a:extLst>
          </p:cNvPr>
          <p:cNvSpPr txBox="1"/>
          <p:nvPr/>
        </p:nvSpPr>
        <p:spPr>
          <a:xfrm>
            <a:off x="293749" y="2919202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Drug</a:t>
            </a:r>
          </a:p>
        </p:txBody>
      </p:sp>
      <p:sp>
        <p:nvSpPr>
          <p:cNvPr id="12" name="Pie 11">
            <a:extLst>
              <a:ext uri="{FF2B5EF4-FFF2-40B4-BE49-F238E27FC236}">
                <a16:creationId xmlns:a16="http://schemas.microsoft.com/office/drawing/2014/main" id="{50106B64-211D-3046-963C-593EAE74A5F6}"/>
              </a:ext>
            </a:extLst>
          </p:cNvPr>
          <p:cNvSpPr/>
          <p:nvPr/>
        </p:nvSpPr>
        <p:spPr>
          <a:xfrm rot="18900000">
            <a:off x="1267924" y="2847211"/>
            <a:ext cx="455353" cy="485932"/>
          </a:xfrm>
          <a:prstGeom prst="pie">
            <a:avLst/>
          </a:prstGeom>
          <a:solidFill>
            <a:srgbClr val="0360A9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7" name="Pie 86">
            <a:extLst>
              <a:ext uri="{FF2B5EF4-FFF2-40B4-BE49-F238E27FC236}">
                <a16:creationId xmlns:a16="http://schemas.microsoft.com/office/drawing/2014/main" id="{06CC0F32-9300-5F4D-9B7A-F14560E2B40C}"/>
              </a:ext>
            </a:extLst>
          </p:cNvPr>
          <p:cNvSpPr/>
          <p:nvPr/>
        </p:nvSpPr>
        <p:spPr>
          <a:xfrm rot="18900000">
            <a:off x="3329200" y="4102573"/>
            <a:ext cx="455353" cy="485932"/>
          </a:xfrm>
          <a:prstGeom prst="pie">
            <a:avLst/>
          </a:prstGeom>
          <a:solidFill>
            <a:srgbClr val="0360A9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8" name="Pie 87">
            <a:extLst>
              <a:ext uri="{FF2B5EF4-FFF2-40B4-BE49-F238E27FC236}">
                <a16:creationId xmlns:a16="http://schemas.microsoft.com/office/drawing/2014/main" id="{A2248D55-BD8F-4143-A745-96061ECC007B}"/>
              </a:ext>
            </a:extLst>
          </p:cNvPr>
          <p:cNvSpPr/>
          <p:nvPr/>
        </p:nvSpPr>
        <p:spPr>
          <a:xfrm rot="18900000">
            <a:off x="5250990" y="4118071"/>
            <a:ext cx="455353" cy="485932"/>
          </a:xfrm>
          <a:prstGeom prst="pie">
            <a:avLst/>
          </a:prstGeom>
          <a:solidFill>
            <a:srgbClr val="0360A9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9" name="Pie 88">
            <a:extLst>
              <a:ext uri="{FF2B5EF4-FFF2-40B4-BE49-F238E27FC236}">
                <a16:creationId xmlns:a16="http://schemas.microsoft.com/office/drawing/2014/main" id="{125CE584-CDA4-6E44-850F-DBED068AA733}"/>
              </a:ext>
            </a:extLst>
          </p:cNvPr>
          <p:cNvSpPr/>
          <p:nvPr/>
        </p:nvSpPr>
        <p:spPr>
          <a:xfrm rot="18900000">
            <a:off x="7451750" y="4102572"/>
            <a:ext cx="455353" cy="485932"/>
          </a:xfrm>
          <a:prstGeom prst="pie">
            <a:avLst/>
          </a:prstGeom>
          <a:solidFill>
            <a:srgbClr val="0360A9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4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7" grpId="0" animBg="1"/>
      <p:bldP spid="64" grpId="0" animBg="1"/>
      <p:bldP spid="71" grpId="0" animBg="1"/>
      <p:bldP spid="81" grpId="0"/>
      <p:bldP spid="82" grpId="0"/>
      <p:bldP spid="83" grpId="0"/>
      <p:bldP spid="87" grpId="0" animBg="1"/>
      <p:bldP spid="88" grpId="0" animBg="1"/>
      <p:bldP spid="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Receptor - Ion channel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14819" y="3727198"/>
            <a:ext cx="2773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Cell membrane receptors allow the outside of the cell to communicate with the inside of the cell</a:t>
            </a:r>
          </a:p>
        </p:txBody>
      </p:sp>
      <p:pic>
        <p:nvPicPr>
          <p:cNvPr id="44034" name="Picture 2" descr="https://bluesci.files.wordpress.com/2011/02/ion-channel-wellcome-images-b0007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79531"/>
            <a:ext cx="5393871" cy="423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5DC45D-5713-A447-BCEF-21E64B4653D0}"/>
              </a:ext>
            </a:extLst>
          </p:cNvPr>
          <p:cNvSpPr txBox="1"/>
          <p:nvPr/>
        </p:nvSpPr>
        <p:spPr>
          <a:xfrm>
            <a:off x="3612442" y="6513667"/>
            <a:ext cx="1919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/>
              <a:t>From Peter </a:t>
            </a:r>
            <a:r>
              <a:rPr lang="en-US" sz="1600" err="1"/>
              <a:t>Bonate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523218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Drug can keep an ion channel open or closed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</a:p>
        </p:txBody>
      </p:sp>
      <p:pic>
        <p:nvPicPr>
          <p:cNvPr id="44034" name="Picture 2" descr="https://bluesci.files.wordpress.com/2011/02/ion-channel-wellcome-images-b0007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79531"/>
            <a:ext cx="5393871" cy="423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5DC45D-5713-A447-BCEF-21E64B4653D0}"/>
              </a:ext>
            </a:extLst>
          </p:cNvPr>
          <p:cNvSpPr txBox="1"/>
          <p:nvPr/>
        </p:nvSpPr>
        <p:spPr>
          <a:xfrm>
            <a:off x="3612442" y="6513667"/>
            <a:ext cx="1919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/>
              <a:t>From Peter </a:t>
            </a:r>
            <a:r>
              <a:rPr lang="en-US" sz="1600" err="1"/>
              <a:t>Bonate</a:t>
            </a:r>
            <a:endParaRPr lang="en-US" sz="1600"/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D3756D68-6025-F541-8396-04C6092E09A7}"/>
              </a:ext>
            </a:extLst>
          </p:cNvPr>
          <p:cNvSpPr/>
          <p:nvPr/>
        </p:nvSpPr>
        <p:spPr>
          <a:xfrm rot="17990312">
            <a:off x="2507788" y="3234668"/>
            <a:ext cx="455353" cy="485932"/>
          </a:xfrm>
          <a:prstGeom prst="pie">
            <a:avLst/>
          </a:prstGeom>
          <a:solidFill>
            <a:srgbClr val="C00000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67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51432-AA9F-D948-9799-9BAA5C954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Enzyme kinetics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88DBB0-447C-6440-9BCA-E380FD2CA6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13</a:t>
            </a:fld>
            <a:endParaRPr lang="uk-UA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F74BF76-923A-C740-ABA7-B4E7F04EE74E}"/>
              </a:ext>
            </a:extLst>
          </p:cNvPr>
          <p:cNvSpPr/>
          <p:nvPr/>
        </p:nvSpPr>
        <p:spPr>
          <a:xfrm>
            <a:off x="1111820" y="3020692"/>
            <a:ext cx="1692198" cy="1365386"/>
          </a:xfrm>
          <a:custGeom>
            <a:avLst/>
            <a:gdLst>
              <a:gd name="connsiteX0" fmla="*/ 187642 w 1692198"/>
              <a:gd name="connsiteY0" fmla="*/ 1477 h 1365386"/>
              <a:gd name="connsiteX1" fmla="*/ 1662 w 1692198"/>
              <a:gd name="connsiteY1" fmla="*/ 605911 h 1365386"/>
              <a:gd name="connsiteX2" fmla="*/ 311628 w 1692198"/>
              <a:gd name="connsiteY2" fmla="*/ 1148352 h 1365386"/>
              <a:gd name="connsiteX3" fmla="*/ 838570 w 1692198"/>
              <a:gd name="connsiteY3" fmla="*/ 1365328 h 1365386"/>
              <a:gd name="connsiteX4" fmla="*/ 1412008 w 1692198"/>
              <a:gd name="connsiteY4" fmla="*/ 1163850 h 1365386"/>
              <a:gd name="connsiteX5" fmla="*/ 1690977 w 1692198"/>
              <a:gd name="connsiteY5" fmla="*/ 636908 h 1365386"/>
              <a:gd name="connsiteX6" fmla="*/ 1520496 w 1692198"/>
              <a:gd name="connsiteY6" fmla="*/ 16976 h 1365386"/>
              <a:gd name="connsiteX7" fmla="*/ 1195031 w 1692198"/>
              <a:gd name="connsiteY7" fmla="*/ 450928 h 1365386"/>
              <a:gd name="connsiteX8" fmla="*/ 931560 w 1692198"/>
              <a:gd name="connsiteY8" fmla="*/ 16976 h 1365386"/>
              <a:gd name="connsiteX9" fmla="*/ 730082 w 1692198"/>
              <a:gd name="connsiteY9" fmla="*/ 435430 h 1365386"/>
              <a:gd name="connsiteX10" fmla="*/ 172143 w 1692198"/>
              <a:gd name="connsiteY10" fmla="*/ 435430 h 1365386"/>
              <a:gd name="connsiteX11" fmla="*/ 187642 w 1692198"/>
              <a:gd name="connsiteY11" fmla="*/ 1477 h 136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92198" h="1365386">
                <a:moveTo>
                  <a:pt x="187642" y="1477"/>
                </a:moveTo>
                <a:cubicBezTo>
                  <a:pt x="159229" y="29890"/>
                  <a:pt x="-19002" y="414765"/>
                  <a:pt x="1662" y="605911"/>
                </a:cubicBezTo>
                <a:cubicBezTo>
                  <a:pt x="22326" y="797057"/>
                  <a:pt x="172143" y="1021782"/>
                  <a:pt x="311628" y="1148352"/>
                </a:cubicBezTo>
                <a:cubicBezTo>
                  <a:pt x="451113" y="1274922"/>
                  <a:pt x="655173" y="1362745"/>
                  <a:pt x="838570" y="1365328"/>
                </a:cubicBezTo>
                <a:cubicBezTo>
                  <a:pt x="1021967" y="1367911"/>
                  <a:pt x="1269940" y="1285253"/>
                  <a:pt x="1412008" y="1163850"/>
                </a:cubicBezTo>
                <a:cubicBezTo>
                  <a:pt x="1554076" y="1042447"/>
                  <a:pt x="1672896" y="828054"/>
                  <a:pt x="1690977" y="636908"/>
                </a:cubicBezTo>
                <a:cubicBezTo>
                  <a:pt x="1709058" y="445762"/>
                  <a:pt x="1520496" y="16976"/>
                  <a:pt x="1520496" y="16976"/>
                </a:cubicBezTo>
                <a:cubicBezTo>
                  <a:pt x="1437838" y="-14021"/>
                  <a:pt x="1195031" y="450928"/>
                  <a:pt x="1195031" y="450928"/>
                </a:cubicBezTo>
                <a:cubicBezTo>
                  <a:pt x="1096875" y="450928"/>
                  <a:pt x="1009051" y="19559"/>
                  <a:pt x="931560" y="16976"/>
                </a:cubicBezTo>
                <a:cubicBezTo>
                  <a:pt x="854069" y="14393"/>
                  <a:pt x="730082" y="435430"/>
                  <a:pt x="730082" y="435430"/>
                </a:cubicBezTo>
                <a:cubicBezTo>
                  <a:pt x="603513" y="505172"/>
                  <a:pt x="172143" y="435430"/>
                  <a:pt x="172143" y="435430"/>
                </a:cubicBezTo>
                <a:cubicBezTo>
                  <a:pt x="81736" y="363105"/>
                  <a:pt x="216055" y="-26936"/>
                  <a:pt x="187642" y="14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8B8D98C-0000-EC44-99F9-1468F318B4ED}"/>
              </a:ext>
            </a:extLst>
          </p:cNvPr>
          <p:cNvSpPr/>
          <p:nvPr/>
        </p:nvSpPr>
        <p:spPr>
          <a:xfrm>
            <a:off x="1251036" y="1996867"/>
            <a:ext cx="1413766" cy="786806"/>
          </a:xfrm>
          <a:custGeom>
            <a:avLst/>
            <a:gdLst>
              <a:gd name="connsiteX0" fmla="*/ 70716 w 1413766"/>
              <a:gd name="connsiteY0" fmla="*/ 280206 h 786806"/>
              <a:gd name="connsiteX1" fmla="*/ 8723 w 1413766"/>
              <a:gd name="connsiteY1" fmla="*/ 574674 h 786806"/>
              <a:gd name="connsiteX2" fmla="*/ 8723 w 1413766"/>
              <a:gd name="connsiteY2" fmla="*/ 776152 h 786806"/>
              <a:gd name="connsiteX3" fmla="*/ 535665 w 1413766"/>
              <a:gd name="connsiteY3" fmla="*/ 760653 h 786806"/>
              <a:gd name="connsiteX4" fmla="*/ 752642 w 1413766"/>
              <a:gd name="connsiteY4" fmla="*/ 264708 h 786806"/>
              <a:gd name="connsiteX5" fmla="*/ 1016113 w 1413766"/>
              <a:gd name="connsiteY5" fmla="*/ 745155 h 786806"/>
              <a:gd name="connsiteX6" fmla="*/ 1341577 w 1413766"/>
              <a:gd name="connsiteY6" fmla="*/ 311202 h 786806"/>
              <a:gd name="connsiteX7" fmla="*/ 1357076 w 1413766"/>
              <a:gd name="connsiteY7" fmla="*/ 171718 h 786806"/>
              <a:gd name="connsiteX8" fmla="*/ 706147 w 1413766"/>
              <a:gd name="connsiteY8" fmla="*/ 1236 h 786806"/>
              <a:gd name="connsiteX9" fmla="*/ 70716 w 1413766"/>
              <a:gd name="connsiteY9" fmla="*/ 280206 h 78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3766" h="786806">
                <a:moveTo>
                  <a:pt x="70716" y="280206"/>
                </a:moveTo>
                <a:cubicBezTo>
                  <a:pt x="-45521" y="375779"/>
                  <a:pt x="19055" y="492016"/>
                  <a:pt x="8723" y="574674"/>
                </a:cubicBezTo>
                <a:cubicBezTo>
                  <a:pt x="-1609" y="657332"/>
                  <a:pt x="8723" y="776152"/>
                  <a:pt x="8723" y="776152"/>
                </a:cubicBezTo>
                <a:cubicBezTo>
                  <a:pt x="96547" y="807148"/>
                  <a:pt x="535665" y="760653"/>
                  <a:pt x="535665" y="760653"/>
                </a:cubicBezTo>
                <a:cubicBezTo>
                  <a:pt x="659651" y="675412"/>
                  <a:pt x="672567" y="267291"/>
                  <a:pt x="752642" y="264708"/>
                </a:cubicBezTo>
                <a:cubicBezTo>
                  <a:pt x="832717" y="262125"/>
                  <a:pt x="1016113" y="745155"/>
                  <a:pt x="1016113" y="745155"/>
                </a:cubicBezTo>
                <a:cubicBezTo>
                  <a:pt x="1114269" y="752904"/>
                  <a:pt x="1284750" y="406775"/>
                  <a:pt x="1341577" y="311202"/>
                </a:cubicBezTo>
                <a:cubicBezTo>
                  <a:pt x="1398404" y="215629"/>
                  <a:pt x="1462981" y="223379"/>
                  <a:pt x="1357076" y="171718"/>
                </a:cubicBezTo>
                <a:cubicBezTo>
                  <a:pt x="1251171" y="120057"/>
                  <a:pt x="923123" y="-14262"/>
                  <a:pt x="706147" y="1236"/>
                </a:cubicBezTo>
                <a:cubicBezTo>
                  <a:pt x="489171" y="16734"/>
                  <a:pt x="186953" y="184633"/>
                  <a:pt x="70716" y="280206"/>
                </a:cubicBezTo>
                <a:close/>
              </a:path>
            </a:pathLst>
          </a:custGeom>
          <a:solidFill>
            <a:srgbClr val="C00000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2E9C7C3-CDD5-4743-A08E-C329A1EC6D12}"/>
              </a:ext>
            </a:extLst>
          </p:cNvPr>
          <p:cNvSpPr/>
          <p:nvPr/>
        </p:nvSpPr>
        <p:spPr>
          <a:xfrm rot="20907709">
            <a:off x="6439435" y="1926338"/>
            <a:ext cx="743919" cy="759417"/>
          </a:xfrm>
          <a:custGeom>
            <a:avLst/>
            <a:gdLst>
              <a:gd name="connsiteX0" fmla="*/ 573438 w 743919"/>
              <a:gd name="connsiteY0" fmla="*/ 697424 h 759417"/>
              <a:gd name="connsiteX1" fmla="*/ 743919 w 743919"/>
              <a:gd name="connsiteY1" fmla="*/ 247973 h 759417"/>
              <a:gd name="connsiteX2" fmla="*/ 557939 w 743919"/>
              <a:gd name="connsiteY2" fmla="*/ 0 h 759417"/>
              <a:gd name="connsiteX3" fmla="*/ 0 w 743919"/>
              <a:gd name="connsiteY3" fmla="*/ 309966 h 759417"/>
              <a:gd name="connsiteX4" fmla="*/ 30997 w 743919"/>
              <a:gd name="connsiteY4" fmla="*/ 759417 h 759417"/>
              <a:gd name="connsiteX5" fmla="*/ 573438 w 743919"/>
              <a:gd name="connsiteY5" fmla="*/ 697424 h 75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3919" h="759417">
                <a:moveTo>
                  <a:pt x="573438" y="697424"/>
                </a:moveTo>
                <a:lnTo>
                  <a:pt x="743919" y="247973"/>
                </a:lnTo>
                <a:lnTo>
                  <a:pt x="557939" y="0"/>
                </a:lnTo>
                <a:lnTo>
                  <a:pt x="0" y="309966"/>
                </a:lnTo>
                <a:lnTo>
                  <a:pt x="30997" y="759417"/>
                </a:lnTo>
                <a:lnTo>
                  <a:pt x="573438" y="697424"/>
                </a:lnTo>
                <a:close/>
              </a:path>
            </a:pathLst>
          </a:custGeom>
          <a:solidFill>
            <a:srgbClr val="FFC000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1634D99-8C85-3746-AF63-0516A7FDDFB9}"/>
              </a:ext>
            </a:extLst>
          </p:cNvPr>
          <p:cNvSpPr/>
          <p:nvPr/>
        </p:nvSpPr>
        <p:spPr>
          <a:xfrm>
            <a:off x="7926819" y="2039755"/>
            <a:ext cx="650928" cy="743918"/>
          </a:xfrm>
          <a:custGeom>
            <a:avLst/>
            <a:gdLst>
              <a:gd name="connsiteX0" fmla="*/ 263471 w 650928"/>
              <a:gd name="connsiteY0" fmla="*/ 743918 h 743918"/>
              <a:gd name="connsiteX1" fmla="*/ 650928 w 650928"/>
              <a:gd name="connsiteY1" fmla="*/ 201477 h 743918"/>
              <a:gd name="connsiteX2" fmla="*/ 0 w 650928"/>
              <a:gd name="connsiteY2" fmla="*/ 0 h 743918"/>
              <a:gd name="connsiteX3" fmla="*/ 0 w 650928"/>
              <a:gd name="connsiteY3" fmla="*/ 278969 h 743918"/>
              <a:gd name="connsiteX4" fmla="*/ 263471 w 650928"/>
              <a:gd name="connsiteY4" fmla="*/ 743918 h 74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928" h="743918">
                <a:moveTo>
                  <a:pt x="263471" y="743918"/>
                </a:moveTo>
                <a:lnTo>
                  <a:pt x="650928" y="201477"/>
                </a:lnTo>
                <a:lnTo>
                  <a:pt x="0" y="0"/>
                </a:lnTo>
                <a:lnTo>
                  <a:pt x="0" y="278969"/>
                </a:lnTo>
                <a:lnTo>
                  <a:pt x="263471" y="743918"/>
                </a:lnTo>
                <a:close/>
              </a:path>
            </a:pathLst>
          </a:custGeom>
          <a:solidFill>
            <a:srgbClr val="00B050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1DA5A9-6E33-F24E-85F8-81A162051496}"/>
              </a:ext>
            </a:extLst>
          </p:cNvPr>
          <p:cNvSpPr txBox="1"/>
          <p:nvPr/>
        </p:nvSpPr>
        <p:spPr>
          <a:xfrm>
            <a:off x="1227325" y="1447759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Substrate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C3ECB3-A8B4-344C-8034-9CF520FF3A1F}"/>
              </a:ext>
            </a:extLst>
          </p:cNvPr>
          <p:cNvSpPr txBox="1"/>
          <p:nvPr/>
        </p:nvSpPr>
        <p:spPr>
          <a:xfrm>
            <a:off x="1432509" y="4442512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Enzyme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C88113E-AAFF-7E4A-A0C9-0EF15D92BB5B}"/>
              </a:ext>
            </a:extLst>
          </p:cNvPr>
          <p:cNvSpPr/>
          <p:nvPr/>
        </p:nvSpPr>
        <p:spPr>
          <a:xfrm>
            <a:off x="3717931" y="3020692"/>
            <a:ext cx="1692198" cy="1365386"/>
          </a:xfrm>
          <a:custGeom>
            <a:avLst/>
            <a:gdLst>
              <a:gd name="connsiteX0" fmla="*/ 187642 w 1692198"/>
              <a:gd name="connsiteY0" fmla="*/ 1477 h 1365386"/>
              <a:gd name="connsiteX1" fmla="*/ 1662 w 1692198"/>
              <a:gd name="connsiteY1" fmla="*/ 605911 h 1365386"/>
              <a:gd name="connsiteX2" fmla="*/ 311628 w 1692198"/>
              <a:gd name="connsiteY2" fmla="*/ 1148352 h 1365386"/>
              <a:gd name="connsiteX3" fmla="*/ 838570 w 1692198"/>
              <a:gd name="connsiteY3" fmla="*/ 1365328 h 1365386"/>
              <a:gd name="connsiteX4" fmla="*/ 1412008 w 1692198"/>
              <a:gd name="connsiteY4" fmla="*/ 1163850 h 1365386"/>
              <a:gd name="connsiteX5" fmla="*/ 1690977 w 1692198"/>
              <a:gd name="connsiteY5" fmla="*/ 636908 h 1365386"/>
              <a:gd name="connsiteX6" fmla="*/ 1520496 w 1692198"/>
              <a:gd name="connsiteY6" fmla="*/ 16976 h 1365386"/>
              <a:gd name="connsiteX7" fmla="*/ 1195031 w 1692198"/>
              <a:gd name="connsiteY7" fmla="*/ 450928 h 1365386"/>
              <a:gd name="connsiteX8" fmla="*/ 931560 w 1692198"/>
              <a:gd name="connsiteY8" fmla="*/ 16976 h 1365386"/>
              <a:gd name="connsiteX9" fmla="*/ 730082 w 1692198"/>
              <a:gd name="connsiteY9" fmla="*/ 435430 h 1365386"/>
              <a:gd name="connsiteX10" fmla="*/ 172143 w 1692198"/>
              <a:gd name="connsiteY10" fmla="*/ 435430 h 1365386"/>
              <a:gd name="connsiteX11" fmla="*/ 187642 w 1692198"/>
              <a:gd name="connsiteY11" fmla="*/ 1477 h 136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92198" h="1365386">
                <a:moveTo>
                  <a:pt x="187642" y="1477"/>
                </a:moveTo>
                <a:cubicBezTo>
                  <a:pt x="159229" y="29890"/>
                  <a:pt x="-19002" y="414765"/>
                  <a:pt x="1662" y="605911"/>
                </a:cubicBezTo>
                <a:cubicBezTo>
                  <a:pt x="22326" y="797057"/>
                  <a:pt x="172143" y="1021782"/>
                  <a:pt x="311628" y="1148352"/>
                </a:cubicBezTo>
                <a:cubicBezTo>
                  <a:pt x="451113" y="1274922"/>
                  <a:pt x="655173" y="1362745"/>
                  <a:pt x="838570" y="1365328"/>
                </a:cubicBezTo>
                <a:cubicBezTo>
                  <a:pt x="1021967" y="1367911"/>
                  <a:pt x="1269940" y="1285253"/>
                  <a:pt x="1412008" y="1163850"/>
                </a:cubicBezTo>
                <a:cubicBezTo>
                  <a:pt x="1554076" y="1042447"/>
                  <a:pt x="1672896" y="828054"/>
                  <a:pt x="1690977" y="636908"/>
                </a:cubicBezTo>
                <a:cubicBezTo>
                  <a:pt x="1709058" y="445762"/>
                  <a:pt x="1520496" y="16976"/>
                  <a:pt x="1520496" y="16976"/>
                </a:cubicBezTo>
                <a:cubicBezTo>
                  <a:pt x="1437838" y="-14021"/>
                  <a:pt x="1195031" y="450928"/>
                  <a:pt x="1195031" y="450928"/>
                </a:cubicBezTo>
                <a:cubicBezTo>
                  <a:pt x="1096875" y="450928"/>
                  <a:pt x="1009051" y="19559"/>
                  <a:pt x="931560" y="16976"/>
                </a:cubicBezTo>
                <a:cubicBezTo>
                  <a:pt x="854069" y="14393"/>
                  <a:pt x="730082" y="435430"/>
                  <a:pt x="730082" y="435430"/>
                </a:cubicBezTo>
                <a:cubicBezTo>
                  <a:pt x="603513" y="505172"/>
                  <a:pt x="172143" y="435430"/>
                  <a:pt x="172143" y="435430"/>
                </a:cubicBezTo>
                <a:cubicBezTo>
                  <a:pt x="81736" y="363105"/>
                  <a:pt x="216055" y="-26936"/>
                  <a:pt x="187642" y="14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DF35735-F6AD-8C49-AE25-204EE564C18B}"/>
              </a:ext>
            </a:extLst>
          </p:cNvPr>
          <p:cNvSpPr/>
          <p:nvPr/>
        </p:nvSpPr>
        <p:spPr>
          <a:xfrm>
            <a:off x="3857147" y="2693033"/>
            <a:ext cx="1413766" cy="786806"/>
          </a:xfrm>
          <a:custGeom>
            <a:avLst/>
            <a:gdLst>
              <a:gd name="connsiteX0" fmla="*/ 70716 w 1413766"/>
              <a:gd name="connsiteY0" fmla="*/ 280206 h 786806"/>
              <a:gd name="connsiteX1" fmla="*/ 8723 w 1413766"/>
              <a:gd name="connsiteY1" fmla="*/ 574674 h 786806"/>
              <a:gd name="connsiteX2" fmla="*/ 8723 w 1413766"/>
              <a:gd name="connsiteY2" fmla="*/ 776152 h 786806"/>
              <a:gd name="connsiteX3" fmla="*/ 535665 w 1413766"/>
              <a:gd name="connsiteY3" fmla="*/ 760653 h 786806"/>
              <a:gd name="connsiteX4" fmla="*/ 752642 w 1413766"/>
              <a:gd name="connsiteY4" fmla="*/ 264708 h 786806"/>
              <a:gd name="connsiteX5" fmla="*/ 1016113 w 1413766"/>
              <a:gd name="connsiteY5" fmla="*/ 745155 h 786806"/>
              <a:gd name="connsiteX6" fmla="*/ 1341577 w 1413766"/>
              <a:gd name="connsiteY6" fmla="*/ 311202 h 786806"/>
              <a:gd name="connsiteX7" fmla="*/ 1357076 w 1413766"/>
              <a:gd name="connsiteY7" fmla="*/ 171718 h 786806"/>
              <a:gd name="connsiteX8" fmla="*/ 706147 w 1413766"/>
              <a:gd name="connsiteY8" fmla="*/ 1236 h 786806"/>
              <a:gd name="connsiteX9" fmla="*/ 70716 w 1413766"/>
              <a:gd name="connsiteY9" fmla="*/ 280206 h 78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3766" h="786806">
                <a:moveTo>
                  <a:pt x="70716" y="280206"/>
                </a:moveTo>
                <a:cubicBezTo>
                  <a:pt x="-45521" y="375779"/>
                  <a:pt x="19055" y="492016"/>
                  <a:pt x="8723" y="574674"/>
                </a:cubicBezTo>
                <a:cubicBezTo>
                  <a:pt x="-1609" y="657332"/>
                  <a:pt x="8723" y="776152"/>
                  <a:pt x="8723" y="776152"/>
                </a:cubicBezTo>
                <a:cubicBezTo>
                  <a:pt x="96547" y="807148"/>
                  <a:pt x="535665" y="760653"/>
                  <a:pt x="535665" y="760653"/>
                </a:cubicBezTo>
                <a:cubicBezTo>
                  <a:pt x="659651" y="675412"/>
                  <a:pt x="672567" y="267291"/>
                  <a:pt x="752642" y="264708"/>
                </a:cubicBezTo>
                <a:cubicBezTo>
                  <a:pt x="832717" y="262125"/>
                  <a:pt x="1016113" y="745155"/>
                  <a:pt x="1016113" y="745155"/>
                </a:cubicBezTo>
                <a:cubicBezTo>
                  <a:pt x="1114269" y="752904"/>
                  <a:pt x="1284750" y="406775"/>
                  <a:pt x="1341577" y="311202"/>
                </a:cubicBezTo>
                <a:cubicBezTo>
                  <a:pt x="1398404" y="215629"/>
                  <a:pt x="1462981" y="223379"/>
                  <a:pt x="1357076" y="171718"/>
                </a:cubicBezTo>
                <a:cubicBezTo>
                  <a:pt x="1251171" y="120057"/>
                  <a:pt x="923123" y="-14262"/>
                  <a:pt x="706147" y="1236"/>
                </a:cubicBezTo>
                <a:cubicBezTo>
                  <a:pt x="489171" y="16734"/>
                  <a:pt x="186953" y="184633"/>
                  <a:pt x="70716" y="280206"/>
                </a:cubicBezTo>
                <a:close/>
              </a:path>
            </a:pathLst>
          </a:custGeom>
          <a:solidFill>
            <a:srgbClr val="C00000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E346AE-D7A8-474E-A4B2-05D0051D5C20}"/>
              </a:ext>
            </a:extLst>
          </p:cNvPr>
          <p:cNvSpPr txBox="1"/>
          <p:nvPr/>
        </p:nvSpPr>
        <p:spPr>
          <a:xfrm>
            <a:off x="3939060" y="4442512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Complex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29AB64-61F0-634D-8740-3289FA7D403A}"/>
              </a:ext>
            </a:extLst>
          </p:cNvPr>
          <p:cNvSpPr txBox="1"/>
          <p:nvPr/>
        </p:nvSpPr>
        <p:spPr>
          <a:xfrm>
            <a:off x="6776892" y="4442512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Enzyme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9DCA25-03F4-8D40-8523-A06DFEA4A26C}"/>
              </a:ext>
            </a:extLst>
          </p:cNvPr>
          <p:cNvSpPr txBox="1"/>
          <p:nvPr/>
        </p:nvSpPr>
        <p:spPr>
          <a:xfrm>
            <a:off x="6776892" y="1420342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Products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C3257E6-28D7-EB49-BF51-9285ABD0AB21}"/>
              </a:ext>
            </a:extLst>
          </p:cNvPr>
          <p:cNvSpPr/>
          <p:nvPr/>
        </p:nvSpPr>
        <p:spPr>
          <a:xfrm>
            <a:off x="6757240" y="3020692"/>
            <a:ext cx="1692198" cy="1365386"/>
          </a:xfrm>
          <a:custGeom>
            <a:avLst/>
            <a:gdLst>
              <a:gd name="connsiteX0" fmla="*/ 187642 w 1692198"/>
              <a:gd name="connsiteY0" fmla="*/ 1477 h 1365386"/>
              <a:gd name="connsiteX1" fmla="*/ 1662 w 1692198"/>
              <a:gd name="connsiteY1" fmla="*/ 605911 h 1365386"/>
              <a:gd name="connsiteX2" fmla="*/ 311628 w 1692198"/>
              <a:gd name="connsiteY2" fmla="*/ 1148352 h 1365386"/>
              <a:gd name="connsiteX3" fmla="*/ 838570 w 1692198"/>
              <a:gd name="connsiteY3" fmla="*/ 1365328 h 1365386"/>
              <a:gd name="connsiteX4" fmla="*/ 1412008 w 1692198"/>
              <a:gd name="connsiteY4" fmla="*/ 1163850 h 1365386"/>
              <a:gd name="connsiteX5" fmla="*/ 1690977 w 1692198"/>
              <a:gd name="connsiteY5" fmla="*/ 636908 h 1365386"/>
              <a:gd name="connsiteX6" fmla="*/ 1520496 w 1692198"/>
              <a:gd name="connsiteY6" fmla="*/ 16976 h 1365386"/>
              <a:gd name="connsiteX7" fmla="*/ 1195031 w 1692198"/>
              <a:gd name="connsiteY7" fmla="*/ 450928 h 1365386"/>
              <a:gd name="connsiteX8" fmla="*/ 931560 w 1692198"/>
              <a:gd name="connsiteY8" fmla="*/ 16976 h 1365386"/>
              <a:gd name="connsiteX9" fmla="*/ 730082 w 1692198"/>
              <a:gd name="connsiteY9" fmla="*/ 435430 h 1365386"/>
              <a:gd name="connsiteX10" fmla="*/ 172143 w 1692198"/>
              <a:gd name="connsiteY10" fmla="*/ 435430 h 1365386"/>
              <a:gd name="connsiteX11" fmla="*/ 187642 w 1692198"/>
              <a:gd name="connsiteY11" fmla="*/ 1477 h 136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92198" h="1365386">
                <a:moveTo>
                  <a:pt x="187642" y="1477"/>
                </a:moveTo>
                <a:cubicBezTo>
                  <a:pt x="159229" y="29890"/>
                  <a:pt x="-19002" y="414765"/>
                  <a:pt x="1662" y="605911"/>
                </a:cubicBezTo>
                <a:cubicBezTo>
                  <a:pt x="22326" y="797057"/>
                  <a:pt x="172143" y="1021782"/>
                  <a:pt x="311628" y="1148352"/>
                </a:cubicBezTo>
                <a:cubicBezTo>
                  <a:pt x="451113" y="1274922"/>
                  <a:pt x="655173" y="1362745"/>
                  <a:pt x="838570" y="1365328"/>
                </a:cubicBezTo>
                <a:cubicBezTo>
                  <a:pt x="1021967" y="1367911"/>
                  <a:pt x="1269940" y="1285253"/>
                  <a:pt x="1412008" y="1163850"/>
                </a:cubicBezTo>
                <a:cubicBezTo>
                  <a:pt x="1554076" y="1042447"/>
                  <a:pt x="1672896" y="828054"/>
                  <a:pt x="1690977" y="636908"/>
                </a:cubicBezTo>
                <a:cubicBezTo>
                  <a:pt x="1709058" y="445762"/>
                  <a:pt x="1520496" y="16976"/>
                  <a:pt x="1520496" y="16976"/>
                </a:cubicBezTo>
                <a:cubicBezTo>
                  <a:pt x="1437838" y="-14021"/>
                  <a:pt x="1195031" y="450928"/>
                  <a:pt x="1195031" y="450928"/>
                </a:cubicBezTo>
                <a:cubicBezTo>
                  <a:pt x="1096875" y="450928"/>
                  <a:pt x="1009051" y="19559"/>
                  <a:pt x="931560" y="16976"/>
                </a:cubicBezTo>
                <a:cubicBezTo>
                  <a:pt x="854069" y="14393"/>
                  <a:pt x="730082" y="435430"/>
                  <a:pt x="730082" y="435430"/>
                </a:cubicBezTo>
                <a:cubicBezTo>
                  <a:pt x="603513" y="505172"/>
                  <a:pt x="172143" y="435430"/>
                  <a:pt x="172143" y="435430"/>
                </a:cubicBezTo>
                <a:cubicBezTo>
                  <a:pt x="81736" y="363105"/>
                  <a:pt x="216055" y="-26936"/>
                  <a:pt x="187642" y="14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C3794B4-81E1-8B42-8959-F54DA9E1B9F3}"/>
              </a:ext>
            </a:extLst>
          </p:cNvPr>
          <p:cNvCxnSpPr/>
          <p:nvPr/>
        </p:nvCxnSpPr>
        <p:spPr>
          <a:xfrm flipH="1" flipV="1">
            <a:off x="7006875" y="2752482"/>
            <a:ext cx="244912" cy="4711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8333FB8-6B94-A946-A3ED-98E359DA5A1C}"/>
              </a:ext>
            </a:extLst>
          </p:cNvPr>
          <p:cNvCxnSpPr>
            <a:cxnSpLocks/>
          </p:cNvCxnSpPr>
          <p:nvPr/>
        </p:nvCxnSpPr>
        <p:spPr>
          <a:xfrm flipV="1">
            <a:off x="7949210" y="2752482"/>
            <a:ext cx="124832" cy="4091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88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 animBg="1"/>
      <p:bldP spid="12" grpId="0" animBg="1"/>
      <p:bldP spid="19" grpId="0"/>
      <p:bldP spid="20" grpId="0"/>
      <p:bldP spid="21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51432-AA9F-D948-9799-9BAA5C954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Drug interference with enzyme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88DBB0-447C-6440-9BCA-E380FD2CA6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14</a:t>
            </a:fld>
            <a:endParaRPr lang="uk-UA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F74BF76-923A-C740-ABA7-B4E7F04EE74E}"/>
              </a:ext>
            </a:extLst>
          </p:cNvPr>
          <p:cNvSpPr/>
          <p:nvPr/>
        </p:nvSpPr>
        <p:spPr>
          <a:xfrm>
            <a:off x="1111820" y="3020692"/>
            <a:ext cx="1692198" cy="1365386"/>
          </a:xfrm>
          <a:custGeom>
            <a:avLst/>
            <a:gdLst>
              <a:gd name="connsiteX0" fmla="*/ 187642 w 1692198"/>
              <a:gd name="connsiteY0" fmla="*/ 1477 h 1365386"/>
              <a:gd name="connsiteX1" fmla="*/ 1662 w 1692198"/>
              <a:gd name="connsiteY1" fmla="*/ 605911 h 1365386"/>
              <a:gd name="connsiteX2" fmla="*/ 311628 w 1692198"/>
              <a:gd name="connsiteY2" fmla="*/ 1148352 h 1365386"/>
              <a:gd name="connsiteX3" fmla="*/ 838570 w 1692198"/>
              <a:gd name="connsiteY3" fmla="*/ 1365328 h 1365386"/>
              <a:gd name="connsiteX4" fmla="*/ 1412008 w 1692198"/>
              <a:gd name="connsiteY4" fmla="*/ 1163850 h 1365386"/>
              <a:gd name="connsiteX5" fmla="*/ 1690977 w 1692198"/>
              <a:gd name="connsiteY5" fmla="*/ 636908 h 1365386"/>
              <a:gd name="connsiteX6" fmla="*/ 1520496 w 1692198"/>
              <a:gd name="connsiteY6" fmla="*/ 16976 h 1365386"/>
              <a:gd name="connsiteX7" fmla="*/ 1195031 w 1692198"/>
              <a:gd name="connsiteY7" fmla="*/ 450928 h 1365386"/>
              <a:gd name="connsiteX8" fmla="*/ 931560 w 1692198"/>
              <a:gd name="connsiteY8" fmla="*/ 16976 h 1365386"/>
              <a:gd name="connsiteX9" fmla="*/ 730082 w 1692198"/>
              <a:gd name="connsiteY9" fmla="*/ 435430 h 1365386"/>
              <a:gd name="connsiteX10" fmla="*/ 172143 w 1692198"/>
              <a:gd name="connsiteY10" fmla="*/ 435430 h 1365386"/>
              <a:gd name="connsiteX11" fmla="*/ 187642 w 1692198"/>
              <a:gd name="connsiteY11" fmla="*/ 1477 h 136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92198" h="1365386">
                <a:moveTo>
                  <a:pt x="187642" y="1477"/>
                </a:moveTo>
                <a:cubicBezTo>
                  <a:pt x="159229" y="29890"/>
                  <a:pt x="-19002" y="414765"/>
                  <a:pt x="1662" y="605911"/>
                </a:cubicBezTo>
                <a:cubicBezTo>
                  <a:pt x="22326" y="797057"/>
                  <a:pt x="172143" y="1021782"/>
                  <a:pt x="311628" y="1148352"/>
                </a:cubicBezTo>
                <a:cubicBezTo>
                  <a:pt x="451113" y="1274922"/>
                  <a:pt x="655173" y="1362745"/>
                  <a:pt x="838570" y="1365328"/>
                </a:cubicBezTo>
                <a:cubicBezTo>
                  <a:pt x="1021967" y="1367911"/>
                  <a:pt x="1269940" y="1285253"/>
                  <a:pt x="1412008" y="1163850"/>
                </a:cubicBezTo>
                <a:cubicBezTo>
                  <a:pt x="1554076" y="1042447"/>
                  <a:pt x="1672896" y="828054"/>
                  <a:pt x="1690977" y="636908"/>
                </a:cubicBezTo>
                <a:cubicBezTo>
                  <a:pt x="1709058" y="445762"/>
                  <a:pt x="1520496" y="16976"/>
                  <a:pt x="1520496" y="16976"/>
                </a:cubicBezTo>
                <a:cubicBezTo>
                  <a:pt x="1437838" y="-14021"/>
                  <a:pt x="1195031" y="450928"/>
                  <a:pt x="1195031" y="450928"/>
                </a:cubicBezTo>
                <a:cubicBezTo>
                  <a:pt x="1096875" y="450928"/>
                  <a:pt x="1009051" y="19559"/>
                  <a:pt x="931560" y="16976"/>
                </a:cubicBezTo>
                <a:cubicBezTo>
                  <a:pt x="854069" y="14393"/>
                  <a:pt x="730082" y="435430"/>
                  <a:pt x="730082" y="435430"/>
                </a:cubicBezTo>
                <a:cubicBezTo>
                  <a:pt x="603513" y="505172"/>
                  <a:pt x="172143" y="435430"/>
                  <a:pt x="172143" y="435430"/>
                </a:cubicBezTo>
                <a:cubicBezTo>
                  <a:pt x="81736" y="363105"/>
                  <a:pt x="216055" y="-26936"/>
                  <a:pt x="187642" y="14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8B8D98C-0000-EC44-99F9-1468F318B4ED}"/>
              </a:ext>
            </a:extLst>
          </p:cNvPr>
          <p:cNvSpPr/>
          <p:nvPr/>
        </p:nvSpPr>
        <p:spPr>
          <a:xfrm>
            <a:off x="1251036" y="1996867"/>
            <a:ext cx="1413766" cy="786806"/>
          </a:xfrm>
          <a:custGeom>
            <a:avLst/>
            <a:gdLst>
              <a:gd name="connsiteX0" fmla="*/ 70716 w 1413766"/>
              <a:gd name="connsiteY0" fmla="*/ 280206 h 786806"/>
              <a:gd name="connsiteX1" fmla="*/ 8723 w 1413766"/>
              <a:gd name="connsiteY1" fmla="*/ 574674 h 786806"/>
              <a:gd name="connsiteX2" fmla="*/ 8723 w 1413766"/>
              <a:gd name="connsiteY2" fmla="*/ 776152 h 786806"/>
              <a:gd name="connsiteX3" fmla="*/ 535665 w 1413766"/>
              <a:gd name="connsiteY3" fmla="*/ 760653 h 786806"/>
              <a:gd name="connsiteX4" fmla="*/ 752642 w 1413766"/>
              <a:gd name="connsiteY4" fmla="*/ 264708 h 786806"/>
              <a:gd name="connsiteX5" fmla="*/ 1016113 w 1413766"/>
              <a:gd name="connsiteY5" fmla="*/ 745155 h 786806"/>
              <a:gd name="connsiteX6" fmla="*/ 1341577 w 1413766"/>
              <a:gd name="connsiteY6" fmla="*/ 311202 h 786806"/>
              <a:gd name="connsiteX7" fmla="*/ 1357076 w 1413766"/>
              <a:gd name="connsiteY7" fmla="*/ 171718 h 786806"/>
              <a:gd name="connsiteX8" fmla="*/ 706147 w 1413766"/>
              <a:gd name="connsiteY8" fmla="*/ 1236 h 786806"/>
              <a:gd name="connsiteX9" fmla="*/ 70716 w 1413766"/>
              <a:gd name="connsiteY9" fmla="*/ 280206 h 78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3766" h="786806">
                <a:moveTo>
                  <a:pt x="70716" y="280206"/>
                </a:moveTo>
                <a:cubicBezTo>
                  <a:pt x="-45521" y="375779"/>
                  <a:pt x="19055" y="492016"/>
                  <a:pt x="8723" y="574674"/>
                </a:cubicBezTo>
                <a:cubicBezTo>
                  <a:pt x="-1609" y="657332"/>
                  <a:pt x="8723" y="776152"/>
                  <a:pt x="8723" y="776152"/>
                </a:cubicBezTo>
                <a:cubicBezTo>
                  <a:pt x="96547" y="807148"/>
                  <a:pt x="535665" y="760653"/>
                  <a:pt x="535665" y="760653"/>
                </a:cubicBezTo>
                <a:cubicBezTo>
                  <a:pt x="659651" y="675412"/>
                  <a:pt x="672567" y="267291"/>
                  <a:pt x="752642" y="264708"/>
                </a:cubicBezTo>
                <a:cubicBezTo>
                  <a:pt x="832717" y="262125"/>
                  <a:pt x="1016113" y="745155"/>
                  <a:pt x="1016113" y="745155"/>
                </a:cubicBezTo>
                <a:cubicBezTo>
                  <a:pt x="1114269" y="752904"/>
                  <a:pt x="1284750" y="406775"/>
                  <a:pt x="1341577" y="311202"/>
                </a:cubicBezTo>
                <a:cubicBezTo>
                  <a:pt x="1398404" y="215629"/>
                  <a:pt x="1462981" y="223379"/>
                  <a:pt x="1357076" y="171718"/>
                </a:cubicBezTo>
                <a:cubicBezTo>
                  <a:pt x="1251171" y="120057"/>
                  <a:pt x="923123" y="-14262"/>
                  <a:pt x="706147" y="1236"/>
                </a:cubicBezTo>
                <a:cubicBezTo>
                  <a:pt x="489171" y="16734"/>
                  <a:pt x="186953" y="184633"/>
                  <a:pt x="70716" y="280206"/>
                </a:cubicBezTo>
                <a:close/>
              </a:path>
            </a:pathLst>
          </a:custGeom>
          <a:solidFill>
            <a:srgbClr val="C00000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1DA5A9-6E33-F24E-85F8-81A162051496}"/>
              </a:ext>
            </a:extLst>
          </p:cNvPr>
          <p:cNvSpPr txBox="1"/>
          <p:nvPr/>
        </p:nvSpPr>
        <p:spPr>
          <a:xfrm>
            <a:off x="1227325" y="1447759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Substrate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C3ECB3-A8B4-344C-8034-9CF520FF3A1F}"/>
              </a:ext>
            </a:extLst>
          </p:cNvPr>
          <p:cNvSpPr txBox="1"/>
          <p:nvPr/>
        </p:nvSpPr>
        <p:spPr>
          <a:xfrm>
            <a:off x="1329917" y="4442512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Enzyme</a:t>
            </a:r>
          </a:p>
        </p:txBody>
      </p:sp>
      <p:sp>
        <p:nvSpPr>
          <p:cNvPr id="28" name="Pie 27">
            <a:extLst>
              <a:ext uri="{FF2B5EF4-FFF2-40B4-BE49-F238E27FC236}">
                <a16:creationId xmlns:a16="http://schemas.microsoft.com/office/drawing/2014/main" id="{5B0E2918-BB39-C044-80C1-8011C935D57F}"/>
              </a:ext>
            </a:extLst>
          </p:cNvPr>
          <p:cNvSpPr/>
          <p:nvPr/>
        </p:nvSpPr>
        <p:spPr>
          <a:xfrm rot="8100000">
            <a:off x="1810349" y="2771022"/>
            <a:ext cx="455353" cy="485932"/>
          </a:xfrm>
          <a:prstGeom prst="pie">
            <a:avLst/>
          </a:prstGeom>
          <a:solidFill>
            <a:srgbClr val="0360A9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F0C6692C-982D-9947-8F8F-3D86FA48D923}"/>
              </a:ext>
            </a:extLst>
          </p:cNvPr>
          <p:cNvSpPr/>
          <p:nvPr/>
        </p:nvSpPr>
        <p:spPr>
          <a:xfrm rot="20907709">
            <a:off x="6439435" y="1926338"/>
            <a:ext cx="743919" cy="759417"/>
          </a:xfrm>
          <a:custGeom>
            <a:avLst/>
            <a:gdLst>
              <a:gd name="connsiteX0" fmla="*/ 573438 w 743919"/>
              <a:gd name="connsiteY0" fmla="*/ 697424 h 759417"/>
              <a:gd name="connsiteX1" fmla="*/ 743919 w 743919"/>
              <a:gd name="connsiteY1" fmla="*/ 247973 h 759417"/>
              <a:gd name="connsiteX2" fmla="*/ 557939 w 743919"/>
              <a:gd name="connsiteY2" fmla="*/ 0 h 759417"/>
              <a:gd name="connsiteX3" fmla="*/ 0 w 743919"/>
              <a:gd name="connsiteY3" fmla="*/ 309966 h 759417"/>
              <a:gd name="connsiteX4" fmla="*/ 30997 w 743919"/>
              <a:gd name="connsiteY4" fmla="*/ 759417 h 759417"/>
              <a:gd name="connsiteX5" fmla="*/ 573438 w 743919"/>
              <a:gd name="connsiteY5" fmla="*/ 697424 h 75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3919" h="759417">
                <a:moveTo>
                  <a:pt x="573438" y="697424"/>
                </a:moveTo>
                <a:lnTo>
                  <a:pt x="743919" y="247973"/>
                </a:lnTo>
                <a:lnTo>
                  <a:pt x="557939" y="0"/>
                </a:lnTo>
                <a:lnTo>
                  <a:pt x="0" y="309966"/>
                </a:lnTo>
                <a:lnTo>
                  <a:pt x="30997" y="759417"/>
                </a:lnTo>
                <a:lnTo>
                  <a:pt x="573438" y="697424"/>
                </a:lnTo>
                <a:close/>
              </a:path>
            </a:pathLst>
          </a:custGeom>
          <a:solidFill>
            <a:srgbClr val="FFC000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2C1B5F9F-0BDE-8243-B3E2-8F7CACD696BC}"/>
              </a:ext>
            </a:extLst>
          </p:cNvPr>
          <p:cNvSpPr/>
          <p:nvPr/>
        </p:nvSpPr>
        <p:spPr>
          <a:xfrm>
            <a:off x="7926819" y="2039755"/>
            <a:ext cx="650928" cy="743918"/>
          </a:xfrm>
          <a:custGeom>
            <a:avLst/>
            <a:gdLst>
              <a:gd name="connsiteX0" fmla="*/ 263471 w 650928"/>
              <a:gd name="connsiteY0" fmla="*/ 743918 h 743918"/>
              <a:gd name="connsiteX1" fmla="*/ 650928 w 650928"/>
              <a:gd name="connsiteY1" fmla="*/ 201477 h 743918"/>
              <a:gd name="connsiteX2" fmla="*/ 0 w 650928"/>
              <a:gd name="connsiteY2" fmla="*/ 0 h 743918"/>
              <a:gd name="connsiteX3" fmla="*/ 0 w 650928"/>
              <a:gd name="connsiteY3" fmla="*/ 278969 h 743918"/>
              <a:gd name="connsiteX4" fmla="*/ 263471 w 650928"/>
              <a:gd name="connsiteY4" fmla="*/ 743918 h 74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928" h="743918">
                <a:moveTo>
                  <a:pt x="263471" y="743918"/>
                </a:moveTo>
                <a:lnTo>
                  <a:pt x="650928" y="201477"/>
                </a:lnTo>
                <a:lnTo>
                  <a:pt x="0" y="0"/>
                </a:lnTo>
                <a:lnTo>
                  <a:pt x="0" y="278969"/>
                </a:lnTo>
                <a:lnTo>
                  <a:pt x="263471" y="743918"/>
                </a:lnTo>
                <a:close/>
              </a:path>
            </a:pathLst>
          </a:custGeom>
          <a:solidFill>
            <a:srgbClr val="00B050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DCA209FD-83D0-E04B-8395-6F6BF5160AF9}"/>
              </a:ext>
            </a:extLst>
          </p:cNvPr>
          <p:cNvSpPr/>
          <p:nvPr/>
        </p:nvSpPr>
        <p:spPr>
          <a:xfrm>
            <a:off x="3717931" y="3020692"/>
            <a:ext cx="1692198" cy="1365386"/>
          </a:xfrm>
          <a:custGeom>
            <a:avLst/>
            <a:gdLst>
              <a:gd name="connsiteX0" fmla="*/ 187642 w 1692198"/>
              <a:gd name="connsiteY0" fmla="*/ 1477 h 1365386"/>
              <a:gd name="connsiteX1" fmla="*/ 1662 w 1692198"/>
              <a:gd name="connsiteY1" fmla="*/ 605911 h 1365386"/>
              <a:gd name="connsiteX2" fmla="*/ 311628 w 1692198"/>
              <a:gd name="connsiteY2" fmla="*/ 1148352 h 1365386"/>
              <a:gd name="connsiteX3" fmla="*/ 838570 w 1692198"/>
              <a:gd name="connsiteY3" fmla="*/ 1365328 h 1365386"/>
              <a:gd name="connsiteX4" fmla="*/ 1412008 w 1692198"/>
              <a:gd name="connsiteY4" fmla="*/ 1163850 h 1365386"/>
              <a:gd name="connsiteX5" fmla="*/ 1690977 w 1692198"/>
              <a:gd name="connsiteY5" fmla="*/ 636908 h 1365386"/>
              <a:gd name="connsiteX6" fmla="*/ 1520496 w 1692198"/>
              <a:gd name="connsiteY6" fmla="*/ 16976 h 1365386"/>
              <a:gd name="connsiteX7" fmla="*/ 1195031 w 1692198"/>
              <a:gd name="connsiteY7" fmla="*/ 450928 h 1365386"/>
              <a:gd name="connsiteX8" fmla="*/ 931560 w 1692198"/>
              <a:gd name="connsiteY8" fmla="*/ 16976 h 1365386"/>
              <a:gd name="connsiteX9" fmla="*/ 730082 w 1692198"/>
              <a:gd name="connsiteY9" fmla="*/ 435430 h 1365386"/>
              <a:gd name="connsiteX10" fmla="*/ 172143 w 1692198"/>
              <a:gd name="connsiteY10" fmla="*/ 435430 h 1365386"/>
              <a:gd name="connsiteX11" fmla="*/ 187642 w 1692198"/>
              <a:gd name="connsiteY11" fmla="*/ 1477 h 136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92198" h="1365386">
                <a:moveTo>
                  <a:pt x="187642" y="1477"/>
                </a:moveTo>
                <a:cubicBezTo>
                  <a:pt x="159229" y="29890"/>
                  <a:pt x="-19002" y="414765"/>
                  <a:pt x="1662" y="605911"/>
                </a:cubicBezTo>
                <a:cubicBezTo>
                  <a:pt x="22326" y="797057"/>
                  <a:pt x="172143" y="1021782"/>
                  <a:pt x="311628" y="1148352"/>
                </a:cubicBezTo>
                <a:cubicBezTo>
                  <a:pt x="451113" y="1274922"/>
                  <a:pt x="655173" y="1362745"/>
                  <a:pt x="838570" y="1365328"/>
                </a:cubicBezTo>
                <a:cubicBezTo>
                  <a:pt x="1021967" y="1367911"/>
                  <a:pt x="1269940" y="1285253"/>
                  <a:pt x="1412008" y="1163850"/>
                </a:cubicBezTo>
                <a:cubicBezTo>
                  <a:pt x="1554076" y="1042447"/>
                  <a:pt x="1672896" y="828054"/>
                  <a:pt x="1690977" y="636908"/>
                </a:cubicBezTo>
                <a:cubicBezTo>
                  <a:pt x="1709058" y="445762"/>
                  <a:pt x="1520496" y="16976"/>
                  <a:pt x="1520496" y="16976"/>
                </a:cubicBezTo>
                <a:cubicBezTo>
                  <a:pt x="1437838" y="-14021"/>
                  <a:pt x="1195031" y="450928"/>
                  <a:pt x="1195031" y="450928"/>
                </a:cubicBezTo>
                <a:cubicBezTo>
                  <a:pt x="1096875" y="450928"/>
                  <a:pt x="1009051" y="19559"/>
                  <a:pt x="931560" y="16976"/>
                </a:cubicBezTo>
                <a:cubicBezTo>
                  <a:pt x="854069" y="14393"/>
                  <a:pt x="730082" y="435430"/>
                  <a:pt x="730082" y="435430"/>
                </a:cubicBezTo>
                <a:cubicBezTo>
                  <a:pt x="603513" y="505172"/>
                  <a:pt x="172143" y="435430"/>
                  <a:pt x="172143" y="435430"/>
                </a:cubicBezTo>
                <a:cubicBezTo>
                  <a:pt x="81736" y="363105"/>
                  <a:pt x="216055" y="-26936"/>
                  <a:pt x="187642" y="14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5F2BDCD1-591E-D146-8383-35EB3C3E013B}"/>
              </a:ext>
            </a:extLst>
          </p:cNvPr>
          <p:cNvSpPr/>
          <p:nvPr/>
        </p:nvSpPr>
        <p:spPr>
          <a:xfrm>
            <a:off x="3857147" y="2693033"/>
            <a:ext cx="1413766" cy="786806"/>
          </a:xfrm>
          <a:custGeom>
            <a:avLst/>
            <a:gdLst>
              <a:gd name="connsiteX0" fmla="*/ 70716 w 1413766"/>
              <a:gd name="connsiteY0" fmla="*/ 280206 h 786806"/>
              <a:gd name="connsiteX1" fmla="*/ 8723 w 1413766"/>
              <a:gd name="connsiteY1" fmla="*/ 574674 h 786806"/>
              <a:gd name="connsiteX2" fmla="*/ 8723 w 1413766"/>
              <a:gd name="connsiteY2" fmla="*/ 776152 h 786806"/>
              <a:gd name="connsiteX3" fmla="*/ 535665 w 1413766"/>
              <a:gd name="connsiteY3" fmla="*/ 760653 h 786806"/>
              <a:gd name="connsiteX4" fmla="*/ 752642 w 1413766"/>
              <a:gd name="connsiteY4" fmla="*/ 264708 h 786806"/>
              <a:gd name="connsiteX5" fmla="*/ 1016113 w 1413766"/>
              <a:gd name="connsiteY5" fmla="*/ 745155 h 786806"/>
              <a:gd name="connsiteX6" fmla="*/ 1341577 w 1413766"/>
              <a:gd name="connsiteY6" fmla="*/ 311202 h 786806"/>
              <a:gd name="connsiteX7" fmla="*/ 1357076 w 1413766"/>
              <a:gd name="connsiteY7" fmla="*/ 171718 h 786806"/>
              <a:gd name="connsiteX8" fmla="*/ 706147 w 1413766"/>
              <a:gd name="connsiteY8" fmla="*/ 1236 h 786806"/>
              <a:gd name="connsiteX9" fmla="*/ 70716 w 1413766"/>
              <a:gd name="connsiteY9" fmla="*/ 280206 h 78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3766" h="786806">
                <a:moveTo>
                  <a:pt x="70716" y="280206"/>
                </a:moveTo>
                <a:cubicBezTo>
                  <a:pt x="-45521" y="375779"/>
                  <a:pt x="19055" y="492016"/>
                  <a:pt x="8723" y="574674"/>
                </a:cubicBezTo>
                <a:cubicBezTo>
                  <a:pt x="-1609" y="657332"/>
                  <a:pt x="8723" y="776152"/>
                  <a:pt x="8723" y="776152"/>
                </a:cubicBezTo>
                <a:cubicBezTo>
                  <a:pt x="96547" y="807148"/>
                  <a:pt x="535665" y="760653"/>
                  <a:pt x="535665" y="760653"/>
                </a:cubicBezTo>
                <a:cubicBezTo>
                  <a:pt x="659651" y="675412"/>
                  <a:pt x="672567" y="267291"/>
                  <a:pt x="752642" y="264708"/>
                </a:cubicBezTo>
                <a:cubicBezTo>
                  <a:pt x="832717" y="262125"/>
                  <a:pt x="1016113" y="745155"/>
                  <a:pt x="1016113" y="745155"/>
                </a:cubicBezTo>
                <a:cubicBezTo>
                  <a:pt x="1114269" y="752904"/>
                  <a:pt x="1284750" y="406775"/>
                  <a:pt x="1341577" y="311202"/>
                </a:cubicBezTo>
                <a:cubicBezTo>
                  <a:pt x="1398404" y="215629"/>
                  <a:pt x="1462981" y="223379"/>
                  <a:pt x="1357076" y="171718"/>
                </a:cubicBezTo>
                <a:cubicBezTo>
                  <a:pt x="1251171" y="120057"/>
                  <a:pt x="923123" y="-14262"/>
                  <a:pt x="706147" y="1236"/>
                </a:cubicBezTo>
                <a:cubicBezTo>
                  <a:pt x="489171" y="16734"/>
                  <a:pt x="186953" y="184633"/>
                  <a:pt x="70716" y="280206"/>
                </a:cubicBezTo>
                <a:close/>
              </a:path>
            </a:pathLst>
          </a:custGeom>
          <a:solidFill>
            <a:srgbClr val="C00000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FCA623-E926-E84B-B378-40CFF5AB70AA}"/>
              </a:ext>
            </a:extLst>
          </p:cNvPr>
          <p:cNvSpPr txBox="1"/>
          <p:nvPr/>
        </p:nvSpPr>
        <p:spPr>
          <a:xfrm>
            <a:off x="3939060" y="4442512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Complex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65343F-996B-1D44-B6F8-80D556172D5D}"/>
              </a:ext>
            </a:extLst>
          </p:cNvPr>
          <p:cNvSpPr txBox="1"/>
          <p:nvPr/>
        </p:nvSpPr>
        <p:spPr>
          <a:xfrm>
            <a:off x="6776892" y="4442512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Enzyme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5E4004-664A-7B4B-9815-B6401D10E2CC}"/>
              </a:ext>
            </a:extLst>
          </p:cNvPr>
          <p:cNvSpPr txBox="1"/>
          <p:nvPr/>
        </p:nvSpPr>
        <p:spPr>
          <a:xfrm>
            <a:off x="6776892" y="1420342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Products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BD27ED6B-9026-2B4F-BD86-62027D201CAF}"/>
              </a:ext>
            </a:extLst>
          </p:cNvPr>
          <p:cNvSpPr/>
          <p:nvPr/>
        </p:nvSpPr>
        <p:spPr>
          <a:xfrm>
            <a:off x="6757240" y="3020692"/>
            <a:ext cx="1692198" cy="1365386"/>
          </a:xfrm>
          <a:custGeom>
            <a:avLst/>
            <a:gdLst>
              <a:gd name="connsiteX0" fmla="*/ 187642 w 1692198"/>
              <a:gd name="connsiteY0" fmla="*/ 1477 h 1365386"/>
              <a:gd name="connsiteX1" fmla="*/ 1662 w 1692198"/>
              <a:gd name="connsiteY1" fmla="*/ 605911 h 1365386"/>
              <a:gd name="connsiteX2" fmla="*/ 311628 w 1692198"/>
              <a:gd name="connsiteY2" fmla="*/ 1148352 h 1365386"/>
              <a:gd name="connsiteX3" fmla="*/ 838570 w 1692198"/>
              <a:gd name="connsiteY3" fmla="*/ 1365328 h 1365386"/>
              <a:gd name="connsiteX4" fmla="*/ 1412008 w 1692198"/>
              <a:gd name="connsiteY4" fmla="*/ 1163850 h 1365386"/>
              <a:gd name="connsiteX5" fmla="*/ 1690977 w 1692198"/>
              <a:gd name="connsiteY5" fmla="*/ 636908 h 1365386"/>
              <a:gd name="connsiteX6" fmla="*/ 1520496 w 1692198"/>
              <a:gd name="connsiteY6" fmla="*/ 16976 h 1365386"/>
              <a:gd name="connsiteX7" fmla="*/ 1195031 w 1692198"/>
              <a:gd name="connsiteY7" fmla="*/ 450928 h 1365386"/>
              <a:gd name="connsiteX8" fmla="*/ 931560 w 1692198"/>
              <a:gd name="connsiteY8" fmla="*/ 16976 h 1365386"/>
              <a:gd name="connsiteX9" fmla="*/ 730082 w 1692198"/>
              <a:gd name="connsiteY9" fmla="*/ 435430 h 1365386"/>
              <a:gd name="connsiteX10" fmla="*/ 172143 w 1692198"/>
              <a:gd name="connsiteY10" fmla="*/ 435430 h 1365386"/>
              <a:gd name="connsiteX11" fmla="*/ 187642 w 1692198"/>
              <a:gd name="connsiteY11" fmla="*/ 1477 h 136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92198" h="1365386">
                <a:moveTo>
                  <a:pt x="187642" y="1477"/>
                </a:moveTo>
                <a:cubicBezTo>
                  <a:pt x="159229" y="29890"/>
                  <a:pt x="-19002" y="414765"/>
                  <a:pt x="1662" y="605911"/>
                </a:cubicBezTo>
                <a:cubicBezTo>
                  <a:pt x="22326" y="797057"/>
                  <a:pt x="172143" y="1021782"/>
                  <a:pt x="311628" y="1148352"/>
                </a:cubicBezTo>
                <a:cubicBezTo>
                  <a:pt x="451113" y="1274922"/>
                  <a:pt x="655173" y="1362745"/>
                  <a:pt x="838570" y="1365328"/>
                </a:cubicBezTo>
                <a:cubicBezTo>
                  <a:pt x="1021967" y="1367911"/>
                  <a:pt x="1269940" y="1285253"/>
                  <a:pt x="1412008" y="1163850"/>
                </a:cubicBezTo>
                <a:cubicBezTo>
                  <a:pt x="1554076" y="1042447"/>
                  <a:pt x="1672896" y="828054"/>
                  <a:pt x="1690977" y="636908"/>
                </a:cubicBezTo>
                <a:cubicBezTo>
                  <a:pt x="1709058" y="445762"/>
                  <a:pt x="1520496" y="16976"/>
                  <a:pt x="1520496" y="16976"/>
                </a:cubicBezTo>
                <a:cubicBezTo>
                  <a:pt x="1437838" y="-14021"/>
                  <a:pt x="1195031" y="450928"/>
                  <a:pt x="1195031" y="450928"/>
                </a:cubicBezTo>
                <a:cubicBezTo>
                  <a:pt x="1096875" y="450928"/>
                  <a:pt x="1009051" y="19559"/>
                  <a:pt x="931560" y="16976"/>
                </a:cubicBezTo>
                <a:cubicBezTo>
                  <a:pt x="854069" y="14393"/>
                  <a:pt x="730082" y="435430"/>
                  <a:pt x="730082" y="435430"/>
                </a:cubicBezTo>
                <a:cubicBezTo>
                  <a:pt x="603513" y="505172"/>
                  <a:pt x="172143" y="435430"/>
                  <a:pt x="172143" y="435430"/>
                </a:cubicBezTo>
                <a:cubicBezTo>
                  <a:pt x="81736" y="363105"/>
                  <a:pt x="216055" y="-26936"/>
                  <a:pt x="187642" y="14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21DD55B-240D-1C41-B72B-CB223747180C}"/>
              </a:ext>
            </a:extLst>
          </p:cNvPr>
          <p:cNvCxnSpPr/>
          <p:nvPr/>
        </p:nvCxnSpPr>
        <p:spPr>
          <a:xfrm flipH="1" flipV="1">
            <a:off x="7006875" y="2752482"/>
            <a:ext cx="244912" cy="4711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B855E90-9AC7-B948-BD88-C229EF3AC42A}"/>
              </a:ext>
            </a:extLst>
          </p:cNvPr>
          <p:cNvCxnSpPr>
            <a:cxnSpLocks/>
          </p:cNvCxnSpPr>
          <p:nvPr/>
        </p:nvCxnSpPr>
        <p:spPr>
          <a:xfrm flipV="1">
            <a:off x="7949210" y="2752482"/>
            <a:ext cx="124832" cy="4091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1DD4F26-6312-C143-9E09-70FA5AAE0738}"/>
              </a:ext>
            </a:extLst>
          </p:cNvPr>
          <p:cNvSpPr/>
          <p:nvPr/>
        </p:nvSpPr>
        <p:spPr>
          <a:xfrm>
            <a:off x="3717931" y="1239864"/>
            <a:ext cx="5085106" cy="4060556"/>
          </a:xfrm>
          <a:prstGeom prst="rect">
            <a:avLst/>
          </a:prstGeom>
          <a:solidFill>
            <a:schemeClr val="bg1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5208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5C86E-EDF4-C44F-85C5-80C9B0208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Classical Binding Theory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64E0D-3452-5B4C-AAAF-46D2F3D9E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15</a:t>
            </a:fld>
            <a:endParaRPr lang="uk-U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64C0B0-63F8-F245-86C7-734853D52790}"/>
              </a:ext>
            </a:extLst>
          </p:cNvPr>
          <p:cNvSpPr txBox="1"/>
          <p:nvPr/>
        </p:nvSpPr>
        <p:spPr>
          <a:xfrm>
            <a:off x="4859147" y="1702653"/>
            <a:ext cx="123085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k</a:t>
            </a:r>
            <a:r>
              <a:rPr lang="en-US" sz="2400" baseline="-25000" dirty="0"/>
              <a:t>off      </a:t>
            </a:r>
          </a:p>
          <a:p>
            <a:pPr algn="ctr"/>
            <a:endParaRPr lang="en-US" sz="2400" baseline="-25000" dirty="0"/>
          </a:p>
          <a:p>
            <a:pPr algn="ctr"/>
            <a:r>
              <a:rPr lang="en-US" sz="2400" dirty="0"/>
              <a:t>k</a:t>
            </a:r>
            <a:r>
              <a:rPr lang="en-US" sz="2400" baseline="-25000" dirty="0"/>
              <a:t>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4BA9DF-F875-D345-B473-C22961B12111}"/>
              </a:ext>
            </a:extLst>
          </p:cNvPr>
          <p:cNvGrpSpPr/>
          <p:nvPr/>
        </p:nvGrpSpPr>
        <p:grpSpPr>
          <a:xfrm>
            <a:off x="970625" y="1766190"/>
            <a:ext cx="7039603" cy="1007986"/>
            <a:chOff x="2601166" y="2293137"/>
            <a:chExt cx="4922776" cy="70488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49AA1C-7D17-0241-BFC2-06D8BDA9EA6A}"/>
                </a:ext>
              </a:extLst>
            </p:cNvPr>
            <p:cNvSpPr txBox="1"/>
            <p:nvPr/>
          </p:nvSpPr>
          <p:spPr>
            <a:xfrm>
              <a:off x="2601166" y="2323568"/>
              <a:ext cx="675052" cy="667205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/>
                <a:t>Drug</a:t>
              </a:r>
            </a:p>
            <a:p>
              <a:pPr algn="ctr"/>
              <a:r>
                <a:rPr lang="en-US" sz="2800"/>
                <a:t>(C)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491DA0-0AA4-0C43-970D-1FBAD8249F1C}"/>
                </a:ext>
              </a:extLst>
            </p:cNvPr>
            <p:cNvSpPr txBox="1"/>
            <p:nvPr/>
          </p:nvSpPr>
          <p:spPr>
            <a:xfrm>
              <a:off x="6401620" y="2293137"/>
              <a:ext cx="1122322" cy="667205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/>
                <a:t>Complex</a:t>
              </a:r>
            </a:p>
            <a:p>
              <a:pPr algn="ctr"/>
              <a:r>
                <a:rPr lang="en-US" sz="2800"/>
                <a:t>(CR)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9A66B1-91CC-D447-8FD1-55FA6CBDCB73}"/>
                </a:ext>
              </a:extLst>
            </p:cNvPr>
            <p:cNvSpPr txBox="1"/>
            <p:nvPr/>
          </p:nvSpPr>
          <p:spPr>
            <a:xfrm>
              <a:off x="3546495" y="2323568"/>
              <a:ext cx="411623" cy="645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/>
                <a:t>+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6353A7-FD77-2B4A-82D9-8515ABC26E60}"/>
                </a:ext>
              </a:extLst>
            </p:cNvPr>
            <p:cNvSpPr txBox="1"/>
            <p:nvPr/>
          </p:nvSpPr>
          <p:spPr>
            <a:xfrm>
              <a:off x="4228396" y="2330815"/>
              <a:ext cx="857940" cy="667205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Target</a:t>
              </a:r>
            </a:p>
            <a:p>
              <a:pPr algn="ctr"/>
              <a:r>
                <a:rPr lang="en-US" sz="2800"/>
                <a:t>(R)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DF55642-3025-004B-A5B5-C4BA2A1A8CBA}"/>
                </a:ext>
              </a:extLst>
            </p:cNvPr>
            <p:cNvGrpSpPr/>
            <p:nvPr/>
          </p:nvGrpSpPr>
          <p:grpSpPr>
            <a:xfrm rot="5400000">
              <a:off x="5697371" y="2222956"/>
              <a:ext cx="89815" cy="786693"/>
              <a:chOff x="3612754" y="2961087"/>
              <a:chExt cx="52695" cy="913068"/>
            </a:xfrm>
            <a:noFill/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CCA91BC4-8DBD-1143-88C5-A6BFB6479DFF}"/>
                  </a:ext>
                </a:extLst>
              </p:cNvPr>
              <p:cNvCxnSpPr/>
              <p:nvPr/>
            </p:nvCxnSpPr>
            <p:spPr>
              <a:xfrm flipV="1">
                <a:off x="3665449" y="2961087"/>
                <a:ext cx="0" cy="893369"/>
              </a:xfrm>
              <a:prstGeom prst="straightConnector1">
                <a:avLst/>
              </a:prstGeom>
              <a:grpFill/>
              <a:ln w="19050" cmpd="sng">
                <a:solidFill>
                  <a:schemeClr val="tx1"/>
                </a:solidFill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FDD66CB-40B8-B34A-8458-B1BB45AE3AB5}"/>
                  </a:ext>
                </a:extLst>
              </p:cNvPr>
              <p:cNvCxnSpPr/>
              <p:nvPr/>
            </p:nvCxnSpPr>
            <p:spPr>
              <a:xfrm>
                <a:off x="3612754" y="2984384"/>
                <a:ext cx="0" cy="889771"/>
              </a:xfrm>
              <a:prstGeom prst="straightConnector1">
                <a:avLst/>
              </a:prstGeom>
              <a:grpFill/>
              <a:ln w="19050" cmpd="sng">
                <a:solidFill>
                  <a:schemeClr val="tx1"/>
                </a:solidFill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8DBA1F8-A7D3-8646-B602-712D8DE5D8B4}"/>
                  </a:ext>
                </a:extLst>
              </p:cNvPr>
              <p:cNvSpPr txBox="1"/>
              <p:nvPr/>
            </p:nvSpPr>
            <p:spPr>
              <a:xfrm>
                <a:off x="2322452" y="3364058"/>
                <a:ext cx="4012124" cy="7034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𝑜𝑓𝑓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8DBA1F8-A7D3-8646-B602-712D8DE5D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452" y="3364058"/>
                <a:ext cx="4012124" cy="703462"/>
              </a:xfrm>
              <a:prstGeom prst="rect">
                <a:avLst/>
              </a:prstGeom>
              <a:blipFill>
                <a:blip r:embed="rId2"/>
                <a:stretch>
                  <a:fillRect l="-946" t="-1786" r="-157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624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CB3BB-8294-A04A-A14D-CA332E9E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dissociation constant gives the equilibrium drug concentration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6E3A2-6348-984B-8005-08A529DB6B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16</a:t>
            </a:fld>
            <a:endParaRPr lang="uk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521CE-AE19-9849-AE4F-151B847CF37E}"/>
              </a:ext>
            </a:extLst>
          </p:cNvPr>
          <p:cNvSpPr txBox="1"/>
          <p:nvPr/>
        </p:nvSpPr>
        <p:spPr>
          <a:xfrm>
            <a:off x="4859147" y="1702653"/>
            <a:ext cx="123085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/>
              <a:t>k</a:t>
            </a:r>
            <a:r>
              <a:rPr lang="en-US" sz="2400" baseline="-25000"/>
              <a:t>on      </a:t>
            </a:r>
          </a:p>
          <a:p>
            <a:pPr algn="ctr"/>
            <a:endParaRPr lang="en-US" sz="2400" baseline="-25000"/>
          </a:p>
          <a:p>
            <a:pPr algn="ctr"/>
            <a:r>
              <a:rPr lang="en-US" sz="2400"/>
              <a:t>k</a:t>
            </a:r>
            <a:r>
              <a:rPr lang="en-US" sz="2400" baseline="-25000"/>
              <a:t>off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CE870C-AA7F-584D-972E-A6743A8221A8}"/>
              </a:ext>
            </a:extLst>
          </p:cNvPr>
          <p:cNvGrpSpPr/>
          <p:nvPr/>
        </p:nvGrpSpPr>
        <p:grpSpPr>
          <a:xfrm>
            <a:off x="970625" y="1766190"/>
            <a:ext cx="7039603" cy="1007986"/>
            <a:chOff x="2601166" y="2293137"/>
            <a:chExt cx="4922776" cy="70488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147023-4F54-4D4C-8C96-BA61D9228ADD}"/>
                </a:ext>
              </a:extLst>
            </p:cNvPr>
            <p:cNvSpPr txBox="1"/>
            <p:nvPr/>
          </p:nvSpPr>
          <p:spPr>
            <a:xfrm>
              <a:off x="2601166" y="2323568"/>
              <a:ext cx="675052" cy="667205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/>
                <a:t>Drug</a:t>
              </a:r>
            </a:p>
            <a:p>
              <a:pPr algn="ctr"/>
              <a:r>
                <a:rPr lang="en-US" sz="2800"/>
                <a:t>(C)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829E74-C068-EA4E-A18F-37D7C4525DC5}"/>
                </a:ext>
              </a:extLst>
            </p:cNvPr>
            <p:cNvSpPr txBox="1"/>
            <p:nvPr/>
          </p:nvSpPr>
          <p:spPr>
            <a:xfrm>
              <a:off x="6401620" y="2293137"/>
              <a:ext cx="1122322" cy="667205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/>
                <a:t>Complex</a:t>
              </a:r>
            </a:p>
            <a:p>
              <a:pPr algn="ctr"/>
              <a:r>
                <a:rPr lang="en-US" sz="2800"/>
                <a:t>(CR)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2ED74A-69BB-9E47-B902-9F2306CA5C47}"/>
                </a:ext>
              </a:extLst>
            </p:cNvPr>
            <p:cNvSpPr txBox="1"/>
            <p:nvPr/>
          </p:nvSpPr>
          <p:spPr>
            <a:xfrm>
              <a:off x="3546495" y="2323568"/>
              <a:ext cx="411623" cy="645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/>
                <a:t>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E3445C-464E-F142-ADA7-1C3D3DB30392}"/>
                </a:ext>
              </a:extLst>
            </p:cNvPr>
            <p:cNvSpPr txBox="1"/>
            <p:nvPr/>
          </p:nvSpPr>
          <p:spPr>
            <a:xfrm>
              <a:off x="4228396" y="2330815"/>
              <a:ext cx="857940" cy="667205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Target</a:t>
              </a:r>
            </a:p>
            <a:p>
              <a:pPr algn="ctr"/>
              <a:r>
                <a:rPr lang="en-US" sz="2800"/>
                <a:t>(R)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C83474-1A3C-AE47-9D11-E77D85A0BE34}"/>
                </a:ext>
              </a:extLst>
            </p:cNvPr>
            <p:cNvGrpSpPr/>
            <p:nvPr/>
          </p:nvGrpSpPr>
          <p:grpSpPr>
            <a:xfrm rot="5400000">
              <a:off x="5697371" y="2222956"/>
              <a:ext cx="89815" cy="786693"/>
              <a:chOff x="3612754" y="2961087"/>
              <a:chExt cx="52695" cy="913068"/>
            </a:xfrm>
            <a:noFill/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C904B4B4-83D2-2143-BAD0-7DA562651D77}"/>
                  </a:ext>
                </a:extLst>
              </p:cNvPr>
              <p:cNvCxnSpPr/>
              <p:nvPr/>
            </p:nvCxnSpPr>
            <p:spPr>
              <a:xfrm flipV="1">
                <a:off x="3665449" y="2961087"/>
                <a:ext cx="0" cy="893369"/>
              </a:xfrm>
              <a:prstGeom prst="straightConnector1">
                <a:avLst/>
              </a:prstGeom>
              <a:grpFill/>
              <a:ln w="19050" cmpd="sng">
                <a:solidFill>
                  <a:schemeClr val="tx1"/>
                </a:solidFill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548C7DD-23A1-324C-ACD3-EAB2231EAD5C}"/>
                  </a:ext>
                </a:extLst>
              </p:cNvPr>
              <p:cNvCxnSpPr/>
              <p:nvPr/>
            </p:nvCxnSpPr>
            <p:spPr>
              <a:xfrm>
                <a:off x="3612754" y="2984384"/>
                <a:ext cx="0" cy="889771"/>
              </a:xfrm>
              <a:prstGeom prst="straightConnector1">
                <a:avLst/>
              </a:prstGeom>
              <a:grpFill/>
              <a:ln w="19050" cmpd="sng">
                <a:solidFill>
                  <a:schemeClr val="tx1"/>
                </a:solidFill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2E8F03-7604-6B41-9AF0-0C3ACCE6519D}"/>
                  </a:ext>
                </a:extLst>
              </p:cNvPr>
              <p:cNvSpPr txBox="1"/>
              <p:nvPr/>
            </p:nvSpPr>
            <p:spPr>
              <a:xfrm>
                <a:off x="2058980" y="3364058"/>
                <a:ext cx="4648517" cy="7034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0= 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𝑜𝑓𝑓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𝐶𝑅</m:t>
                          </m:r>
                        </m:e>
                      </m:d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2E8F03-7604-6B41-9AF0-0C3ACCE65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980" y="3364058"/>
                <a:ext cx="4648517" cy="703462"/>
              </a:xfrm>
              <a:prstGeom prst="rect">
                <a:avLst/>
              </a:prstGeom>
              <a:blipFill>
                <a:blip r:embed="rId2"/>
                <a:stretch>
                  <a:fillRect l="-817" t="-1786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C0E88AB-092F-104F-9A12-D7AFC84ED789}"/>
                  </a:ext>
                </a:extLst>
              </p:cNvPr>
              <p:cNvSpPr txBox="1"/>
              <p:nvPr/>
            </p:nvSpPr>
            <p:spPr>
              <a:xfrm>
                <a:off x="2462569" y="4253611"/>
                <a:ext cx="2811924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𝑜𝑓𝑓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𝐶𝑅</m:t>
                          </m:r>
                        </m:e>
                      </m:d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C0E88AB-092F-104F-9A12-D7AFC84ED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569" y="4253611"/>
                <a:ext cx="2811924" cy="398955"/>
              </a:xfrm>
              <a:prstGeom prst="rect">
                <a:avLst/>
              </a:prstGeom>
              <a:blipFill>
                <a:blip r:embed="rId3"/>
                <a:stretch>
                  <a:fillRect l="-180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746CF8E-BF8D-7348-A61A-A9A66A2FB920}"/>
                  </a:ext>
                </a:extLst>
              </p:cNvPr>
              <p:cNvSpPr txBox="1"/>
              <p:nvPr/>
            </p:nvSpPr>
            <p:spPr>
              <a:xfrm>
                <a:off x="2931643" y="4894276"/>
                <a:ext cx="2489848" cy="7772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746CF8E-BF8D-7348-A61A-A9A66A2FB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1643" y="4894276"/>
                <a:ext cx="2489848" cy="777264"/>
              </a:xfrm>
              <a:prstGeom prst="rect">
                <a:avLst/>
              </a:prstGeom>
              <a:blipFill>
                <a:blip r:embed="rId4"/>
                <a:stretch>
                  <a:fillRect l="-3046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A8D718D1-468E-734E-A562-10CCAD812EDC}"/>
              </a:ext>
            </a:extLst>
          </p:cNvPr>
          <p:cNvSpPr/>
          <p:nvPr/>
        </p:nvSpPr>
        <p:spPr>
          <a:xfrm>
            <a:off x="3911005" y="4894276"/>
            <a:ext cx="1537080" cy="886592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B6561D-4E82-C048-87DD-A7E169454E23}"/>
              </a:ext>
            </a:extLst>
          </p:cNvPr>
          <p:cNvSpPr txBox="1"/>
          <p:nvPr/>
        </p:nvSpPr>
        <p:spPr>
          <a:xfrm>
            <a:off x="5685552" y="5051343"/>
            <a:ext cx="3044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dissociation constant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678835-ECD4-D442-AF06-F99AE620F76D}"/>
              </a:ext>
            </a:extLst>
          </p:cNvPr>
          <p:cNvSpPr txBox="1"/>
          <p:nvPr/>
        </p:nvSpPr>
        <p:spPr>
          <a:xfrm>
            <a:off x="345522" y="6123486"/>
            <a:ext cx="84529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The dissociation constant tells you how tightly the drug binds</a:t>
            </a:r>
          </a:p>
        </p:txBody>
      </p:sp>
    </p:spTree>
    <p:extLst>
      <p:ext uri="{BB962C8B-B14F-4D97-AF65-F5344CB8AC3E}">
        <p14:creationId xmlns:p14="http://schemas.microsoft.com/office/powerpoint/2010/main" val="298189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CB3BB-8294-A04A-A14D-CA332E9E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We want a formula for what fraction of the target is free.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6E3A2-6348-984B-8005-08A529DB6B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17</a:t>
            </a:fld>
            <a:endParaRPr lang="uk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521CE-AE19-9849-AE4F-151B847CF37E}"/>
              </a:ext>
            </a:extLst>
          </p:cNvPr>
          <p:cNvSpPr txBox="1"/>
          <p:nvPr/>
        </p:nvSpPr>
        <p:spPr>
          <a:xfrm>
            <a:off x="4859147" y="1702653"/>
            <a:ext cx="123085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/>
              <a:t>k</a:t>
            </a:r>
            <a:r>
              <a:rPr lang="en-US" sz="2400" baseline="-25000"/>
              <a:t>on      </a:t>
            </a:r>
          </a:p>
          <a:p>
            <a:pPr algn="ctr"/>
            <a:endParaRPr lang="en-US" sz="2400" baseline="-25000"/>
          </a:p>
          <a:p>
            <a:pPr algn="ctr"/>
            <a:r>
              <a:rPr lang="en-US" sz="2400"/>
              <a:t>k</a:t>
            </a:r>
            <a:r>
              <a:rPr lang="en-US" sz="2400" baseline="-25000"/>
              <a:t>off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CE870C-AA7F-584D-972E-A6743A8221A8}"/>
              </a:ext>
            </a:extLst>
          </p:cNvPr>
          <p:cNvGrpSpPr/>
          <p:nvPr/>
        </p:nvGrpSpPr>
        <p:grpSpPr>
          <a:xfrm>
            <a:off x="970625" y="1766190"/>
            <a:ext cx="7039603" cy="1007986"/>
            <a:chOff x="2601166" y="2293137"/>
            <a:chExt cx="4922776" cy="70488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147023-4F54-4D4C-8C96-BA61D9228ADD}"/>
                </a:ext>
              </a:extLst>
            </p:cNvPr>
            <p:cNvSpPr txBox="1"/>
            <p:nvPr/>
          </p:nvSpPr>
          <p:spPr>
            <a:xfrm>
              <a:off x="2601166" y="2323568"/>
              <a:ext cx="675052" cy="667205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/>
                <a:t>Drug</a:t>
              </a:r>
            </a:p>
            <a:p>
              <a:pPr algn="ctr"/>
              <a:r>
                <a:rPr lang="en-US" sz="2800"/>
                <a:t>(C)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829E74-C068-EA4E-A18F-37D7C4525DC5}"/>
                </a:ext>
              </a:extLst>
            </p:cNvPr>
            <p:cNvSpPr txBox="1"/>
            <p:nvPr/>
          </p:nvSpPr>
          <p:spPr>
            <a:xfrm>
              <a:off x="6401620" y="2293137"/>
              <a:ext cx="1122322" cy="667205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/>
                <a:t>Complex</a:t>
              </a:r>
            </a:p>
            <a:p>
              <a:pPr algn="ctr"/>
              <a:r>
                <a:rPr lang="en-US" sz="2800"/>
                <a:t>(CR)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2ED74A-69BB-9E47-B902-9F2306CA5C47}"/>
                </a:ext>
              </a:extLst>
            </p:cNvPr>
            <p:cNvSpPr txBox="1"/>
            <p:nvPr/>
          </p:nvSpPr>
          <p:spPr>
            <a:xfrm>
              <a:off x="3546495" y="2323568"/>
              <a:ext cx="411623" cy="645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/>
                <a:t>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E3445C-464E-F142-ADA7-1C3D3DB30392}"/>
                </a:ext>
              </a:extLst>
            </p:cNvPr>
            <p:cNvSpPr txBox="1"/>
            <p:nvPr/>
          </p:nvSpPr>
          <p:spPr>
            <a:xfrm>
              <a:off x="4228396" y="2330815"/>
              <a:ext cx="857940" cy="667205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Target</a:t>
              </a:r>
            </a:p>
            <a:p>
              <a:pPr algn="ctr"/>
              <a:r>
                <a:rPr lang="en-US" sz="2800"/>
                <a:t>(R)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C83474-1A3C-AE47-9D11-E77D85A0BE34}"/>
                </a:ext>
              </a:extLst>
            </p:cNvPr>
            <p:cNvGrpSpPr/>
            <p:nvPr/>
          </p:nvGrpSpPr>
          <p:grpSpPr>
            <a:xfrm rot="5400000">
              <a:off x="5697371" y="2222956"/>
              <a:ext cx="89815" cy="786693"/>
              <a:chOff x="3612754" y="2961087"/>
              <a:chExt cx="52695" cy="913068"/>
            </a:xfrm>
            <a:noFill/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C904B4B4-83D2-2143-BAD0-7DA562651D77}"/>
                  </a:ext>
                </a:extLst>
              </p:cNvPr>
              <p:cNvCxnSpPr/>
              <p:nvPr/>
            </p:nvCxnSpPr>
            <p:spPr>
              <a:xfrm flipV="1">
                <a:off x="3665449" y="2961087"/>
                <a:ext cx="0" cy="893369"/>
              </a:xfrm>
              <a:prstGeom prst="straightConnector1">
                <a:avLst/>
              </a:prstGeom>
              <a:grpFill/>
              <a:ln w="19050" cmpd="sng">
                <a:solidFill>
                  <a:schemeClr val="tx1"/>
                </a:solidFill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548C7DD-23A1-324C-ACD3-EAB2231EAD5C}"/>
                  </a:ext>
                </a:extLst>
              </p:cNvPr>
              <p:cNvCxnSpPr/>
              <p:nvPr/>
            </p:nvCxnSpPr>
            <p:spPr>
              <a:xfrm>
                <a:off x="3612754" y="2984384"/>
                <a:ext cx="0" cy="889771"/>
              </a:xfrm>
              <a:prstGeom prst="straightConnector1">
                <a:avLst/>
              </a:prstGeom>
              <a:grpFill/>
              <a:ln w="19050" cmpd="sng">
                <a:solidFill>
                  <a:schemeClr val="tx1"/>
                </a:solidFill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A6BDA3-57A6-EC43-AA3B-CA98BB6B9FC2}"/>
                  </a:ext>
                </a:extLst>
              </p:cNvPr>
              <p:cNvSpPr txBox="1"/>
              <p:nvPr/>
            </p:nvSpPr>
            <p:spPr>
              <a:xfrm>
                <a:off x="845217" y="2940121"/>
                <a:ext cx="38325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/>
                  <a:t>Total drug: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𝐶𝑅</m:t>
                        </m:r>
                      </m:e>
                    </m:d>
                  </m:oMath>
                </a14:m>
                <a:endParaRPr lang="en-US" sz="2400" b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A6BDA3-57A6-EC43-AA3B-CA98BB6B9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17" y="2940121"/>
                <a:ext cx="3832524" cy="461665"/>
              </a:xfrm>
              <a:prstGeom prst="rect">
                <a:avLst/>
              </a:prstGeom>
              <a:blipFill>
                <a:blip r:embed="rId2"/>
                <a:stretch>
                  <a:fillRect l="-2318" t="-10811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A519C9-625E-674F-BA5C-FD4D70F3A409}"/>
                  </a:ext>
                </a:extLst>
              </p:cNvPr>
              <p:cNvSpPr txBox="1"/>
              <p:nvPr/>
            </p:nvSpPr>
            <p:spPr>
              <a:xfrm>
                <a:off x="685800" y="3459813"/>
                <a:ext cx="40331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/>
                  <a:t>Total target: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𝐶𝑅</m:t>
                        </m:r>
                      </m:e>
                    </m:d>
                  </m:oMath>
                </a14:m>
                <a:endParaRPr lang="en-US" sz="2400" b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A519C9-625E-674F-BA5C-FD4D70F3A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459813"/>
                <a:ext cx="4033155" cy="461665"/>
              </a:xfrm>
              <a:prstGeom prst="rect">
                <a:avLst/>
              </a:prstGeom>
              <a:blipFill>
                <a:blip r:embed="rId3"/>
                <a:stretch>
                  <a:fillRect l="-2194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5801AD3-5B67-644C-B3A4-788CD6C7638B}"/>
                  </a:ext>
                </a:extLst>
              </p:cNvPr>
              <p:cNvSpPr txBox="1"/>
              <p:nvPr/>
            </p:nvSpPr>
            <p:spPr>
              <a:xfrm>
                <a:off x="685800" y="3979506"/>
                <a:ext cx="56523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/>
                  <a:t>Dissociation Constant: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𝐶𝑅</m:t>
                        </m:r>
                      </m:e>
                    </m:d>
                  </m:oMath>
                </a14:m>
                <a:endParaRPr lang="en-US" sz="2400" b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5801AD3-5B67-644C-B3A4-788CD6C76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979506"/>
                <a:ext cx="5652381" cy="461665"/>
              </a:xfrm>
              <a:prstGeom prst="rect">
                <a:avLst/>
              </a:prstGeom>
              <a:blipFill>
                <a:blip r:embed="rId4"/>
                <a:stretch>
                  <a:fillRect l="-1570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0BB83A1A-7F67-E246-AA29-5C3CD1EC7311}"/>
              </a:ext>
            </a:extLst>
          </p:cNvPr>
          <p:cNvSpPr txBox="1"/>
          <p:nvPr/>
        </p:nvSpPr>
        <p:spPr>
          <a:xfrm>
            <a:off x="766273" y="5325998"/>
            <a:ext cx="5186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Given a starting drug concentration,</a:t>
            </a:r>
          </a:p>
          <a:p>
            <a:pPr algn="l"/>
            <a:r>
              <a:rPr lang="en-US" sz="2400"/>
              <a:t>what is percent of free target: R/R</a:t>
            </a:r>
            <a:r>
              <a:rPr lang="en-US" sz="2400" baseline="-25000"/>
              <a:t>tot</a:t>
            </a:r>
            <a:r>
              <a:rPr lang="en-US" sz="2400"/>
              <a:t>?</a:t>
            </a:r>
          </a:p>
          <a:p>
            <a:pPr algn="l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6774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CB3BB-8294-A04A-A14D-CA332E9E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Solving for free target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6E3A2-6348-984B-8005-08A529DB6B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18</a:t>
            </a:fld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A6BDA3-57A6-EC43-AA3B-CA98BB6B9FC2}"/>
                  </a:ext>
                </a:extLst>
              </p:cNvPr>
              <p:cNvSpPr txBox="1"/>
              <p:nvPr/>
            </p:nvSpPr>
            <p:spPr>
              <a:xfrm>
                <a:off x="845217" y="1058728"/>
                <a:ext cx="38325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/>
                  <a:t>Total drug: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𝐶𝑅</m:t>
                        </m:r>
                      </m:e>
                    </m:d>
                  </m:oMath>
                </a14:m>
                <a:endParaRPr lang="en-US" sz="2400" b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A6BDA3-57A6-EC43-AA3B-CA98BB6B9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17" y="1058728"/>
                <a:ext cx="3832524" cy="461665"/>
              </a:xfrm>
              <a:prstGeom prst="rect">
                <a:avLst/>
              </a:prstGeom>
              <a:blipFill>
                <a:blip r:embed="rId2"/>
                <a:stretch>
                  <a:fillRect l="-2318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A519C9-625E-674F-BA5C-FD4D70F3A409}"/>
                  </a:ext>
                </a:extLst>
              </p:cNvPr>
              <p:cNvSpPr txBox="1"/>
              <p:nvPr/>
            </p:nvSpPr>
            <p:spPr>
              <a:xfrm>
                <a:off x="685800" y="1578420"/>
                <a:ext cx="40091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/>
                  <a:t>Total target: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𝐶𝑅</m:t>
                        </m:r>
                      </m:e>
                    </m:d>
                  </m:oMath>
                </a14:m>
                <a:endParaRPr lang="en-US" sz="2400" b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A519C9-625E-674F-BA5C-FD4D70F3A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578420"/>
                <a:ext cx="4009174" cy="461665"/>
              </a:xfrm>
              <a:prstGeom prst="rect">
                <a:avLst/>
              </a:prstGeom>
              <a:blipFill>
                <a:blip r:embed="rId3"/>
                <a:stretch>
                  <a:fillRect l="-2208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5801AD3-5B67-644C-B3A4-788CD6C7638B}"/>
                  </a:ext>
                </a:extLst>
              </p:cNvPr>
              <p:cNvSpPr txBox="1"/>
              <p:nvPr/>
            </p:nvSpPr>
            <p:spPr>
              <a:xfrm>
                <a:off x="685800" y="2098113"/>
                <a:ext cx="56468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/>
                  <a:t>Dissociation Constant: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𝐶𝑅</m:t>
                        </m:r>
                      </m:e>
                    </m:d>
                  </m:oMath>
                </a14:m>
                <a:endParaRPr lang="en-US" sz="2400" b="0" i="1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5801AD3-5B67-644C-B3A4-788CD6C76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098113"/>
                <a:ext cx="5646867" cy="461665"/>
              </a:xfrm>
              <a:prstGeom prst="rect">
                <a:avLst/>
              </a:prstGeom>
              <a:blipFill>
                <a:blip r:embed="rId4"/>
                <a:stretch>
                  <a:fillRect l="-1570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C2E655-FA46-5245-ABC2-40C2B3A31F41}"/>
              </a:ext>
            </a:extLst>
          </p:cNvPr>
          <p:cNvCxnSpPr/>
          <p:nvPr/>
        </p:nvCxnSpPr>
        <p:spPr>
          <a:xfrm>
            <a:off x="139485" y="2758698"/>
            <a:ext cx="8601559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B5CA056-BC87-EC45-AEBD-85D3F87905E6}"/>
                  </a:ext>
                </a:extLst>
              </p:cNvPr>
              <p:cNvSpPr txBox="1"/>
              <p:nvPr/>
            </p:nvSpPr>
            <p:spPr>
              <a:xfrm>
                <a:off x="530820" y="2935021"/>
                <a:ext cx="41124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</m:oMath>
                  </m:oMathPara>
                </a14:m>
                <a:endParaRPr lang="en-US" sz="2400" b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B5CA056-BC87-EC45-AEBD-85D3F8790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20" y="2935021"/>
                <a:ext cx="4112472" cy="461665"/>
              </a:xfrm>
              <a:prstGeom prst="rect">
                <a:avLst/>
              </a:prstGeom>
              <a:blipFill>
                <a:blip r:embed="rId5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02AE5BC-8F9B-C146-B8BC-C8FD47BA9CB3}"/>
                  </a:ext>
                </a:extLst>
              </p:cNvPr>
              <p:cNvSpPr txBox="1"/>
              <p:nvPr/>
            </p:nvSpPr>
            <p:spPr>
              <a:xfrm>
                <a:off x="608310" y="3399971"/>
                <a:ext cx="41440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400" b="0" i="1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02AE5BC-8F9B-C146-B8BC-C8FD47BA9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10" y="3399971"/>
                <a:ext cx="4144020" cy="461665"/>
              </a:xfrm>
              <a:prstGeom prst="rect">
                <a:avLst/>
              </a:prstGeom>
              <a:blipFill>
                <a:blip r:embed="rId6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34A3B4-A518-0B40-B700-DB80B900AFB6}"/>
                  </a:ext>
                </a:extLst>
              </p:cNvPr>
              <p:cNvSpPr txBox="1"/>
              <p:nvPr/>
            </p:nvSpPr>
            <p:spPr>
              <a:xfrm>
                <a:off x="639306" y="3849422"/>
                <a:ext cx="32906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US" sz="2400" b="0" i="1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34A3B4-A518-0B40-B700-DB80B900A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06" y="3849422"/>
                <a:ext cx="3290644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38A03E3-7190-CB49-AB62-E92367DC2328}"/>
                  </a:ext>
                </a:extLst>
              </p:cNvPr>
              <p:cNvSpPr txBox="1"/>
              <p:nvPr/>
            </p:nvSpPr>
            <p:spPr>
              <a:xfrm>
                <a:off x="1785096" y="4280883"/>
                <a:ext cx="2128981" cy="84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i="1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38A03E3-7190-CB49-AB62-E92367DC2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096" y="4280883"/>
                <a:ext cx="2128981" cy="846194"/>
              </a:xfrm>
              <a:prstGeom prst="rect">
                <a:avLst/>
              </a:prstGeom>
              <a:blipFill>
                <a:blip r:embed="rId8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39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CB790-6B0C-C24B-BD2A-2F7D0D7B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57200"/>
            <a:ext cx="8101739" cy="960120"/>
          </a:xfrm>
        </p:spPr>
        <p:txBody>
          <a:bodyPr/>
          <a:lstStyle/>
          <a:p>
            <a:r>
              <a:rPr lang="en-US"/>
              <a:t>Solving for target occupancy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324133-9AD5-AD4B-BCD9-CEB3883326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19</a:t>
            </a:fld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545AC5-801F-7E4F-AB66-6375CA25F398}"/>
                  </a:ext>
                </a:extLst>
              </p:cNvPr>
              <p:cNvSpPr txBox="1"/>
              <p:nvPr/>
            </p:nvSpPr>
            <p:spPr>
              <a:xfrm>
                <a:off x="1917169" y="1126001"/>
                <a:ext cx="2125775" cy="84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i="1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545AC5-801F-7E4F-AB66-6375CA25F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169" y="1126001"/>
                <a:ext cx="2125775" cy="846194"/>
              </a:xfrm>
              <a:prstGeom prst="rect">
                <a:avLst/>
              </a:prstGeom>
              <a:blipFill>
                <a:blip r:embed="rId2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928B1C-E010-1843-8D11-42D7C88BAD3C}"/>
                  </a:ext>
                </a:extLst>
              </p:cNvPr>
              <p:cNvSpPr txBox="1"/>
              <p:nvPr/>
            </p:nvSpPr>
            <p:spPr>
              <a:xfrm>
                <a:off x="1917169" y="2315955"/>
                <a:ext cx="3228704" cy="848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𝐶𝑅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b="0" i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928B1C-E010-1843-8D11-42D7C88BA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169" y="2315955"/>
                <a:ext cx="3228704" cy="848630"/>
              </a:xfrm>
              <a:prstGeom prst="rect">
                <a:avLst/>
              </a:prstGeom>
              <a:blipFill>
                <a:blip r:embed="rId3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1159E8-C046-0E44-B382-43B158B2BD74}"/>
                  </a:ext>
                </a:extLst>
              </p:cNvPr>
              <p:cNvSpPr txBox="1"/>
              <p:nvPr/>
            </p:nvSpPr>
            <p:spPr>
              <a:xfrm>
                <a:off x="3771900" y="3244945"/>
                <a:ext cx="2287614" cy="848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𝐶𝑅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i="1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1159E8-C046-0E44-B382-43B158B2B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900" y="3244945"/>
                <a:ext cx="2287614" cy="848630"/>
              </a:xfrm>
              <a:prstGeom prst="rect">
                <a:avLst/>
              </a:prstGeom>
              <a:blipFill>
                <a:blip r:embed="rId4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32CF03-6E03-6241-BC58-4A39A28E068C}"/>
                  </a:ext>
                </a:extLst>
              </p:cNvPr>
              <p:cNvSpPr txBox="1"/>
              <p:nvPr/>
            </p:nvSpPr>
            <p:spPr>
              <a:xfrm>
                <a:off x="3771900" y="4165486"/>
                <a:ext cx="2732286" cy="848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𝐶𝑅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=1 −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i="1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32CF03-6E03-6241-BC58-4A39A28E0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900" y="4165486"/>
                <a:ext cx="2732286" cy="848630"/>
              </a:xfrm>
              <a:prstGeom prst="rect">
                <a:avLst/>
              </a:prstGeom>
              <a:blipFill>
                <a:blip r:embed="rId5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66ABF6-65C5-304A-855C-DABCB213B7BF}"/>
              </a:ext>
            </a:extLst>
          </p:cNvPr>
          <p:cNvCxnSpPr/>
          <p:nvPr/>
        </p:nvCxnSpPr>
        <p:spPr>
          <a:xfrm>
            <a:off x="914400" y="2144942"/>
            <a:ext cx="7671661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24ECF8E-48FE-724C-AB64-90D6E26ED081}"/>
                  </a:ext>
                </a:extLst>
              </p:cNvPr>
              <p:cNvSpPr txBox="1"/>
              <p:nvPr/>
            </p:nvSpPr>
            <p:spPr>
              <a:xfrm>
                <a:off x="3771900" y="5082546"/>
                <a:ext cx="2128981" cy="848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𝐶𝑅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i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24ECF8E-48FE-724C-AB64-90D6E26ED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900" y="5082546"/>
                <a:ext cx="2128981" cy="848630"/>
              </a:xfrm>
              <a:prstGeom prst="rect">
                <a:avLst/>
              </a:prstGeom>
              <a:blipFill>
                <a:blip r:embed="rId6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98AA82-2B80-F344-A367-FE471A580B5F}"/>
                  </a:ext>
                </a:extLst>
              </p:cNvPr>
              <p:cNvSpPr txBox="1"/>
              <p:nvPr/>
            </p:nvSpPr>
            <p:spPr>
              <a:xfrm>
                <a:off x="4904662" y="1333456"/>
                <a:ext cx="40331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/>
                  <a:t>Total target: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𝐶𝑅</m:t>
                        </m:r>
                      </m:e>
                    </m:d>
                  </m:oMath>
                </a14:m>
                <a:endParaRPr lang="en-US" sz="2400" b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98AA82-2B80-F344-A367-FE471A580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662" y="1333456"/>
                <a:ext cx="4033155" cy="461665"/>
              </a:xfrm>
              <a:prstGeom prst="rect">
                <a:avLst/>
              </a:prstGeom>
              <a:blipFill>
                <a:blip r:embed="rId7"/>
                <a:stretch>
                  <a:fillRect l="-2194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C45A7291-7031-D84F-B465-8BEFA0A1D1B3}"/>
              </a:ext>
            </a:extLst>
          </p:cNvPr>
          <p:cNvSpPr/>
          <p:nvPr/>
        </p:nvSpPr>
        <p:spPr>
          <a:xfrm>
            <a:off x="6373789" y="6237514"/>
            <a:ext cx="2413750" cy="55089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/>
              <a:t>When R</a:t>
            </a:r>
            <a:r>
              <a:rPr lang="en-US" sz="2400" baseline="-25000"/>
              <a:t>tot</a:t>
            </a:r>
            <a:r>
              <a:rPr lang="en-US" sz="2400"/>
              <a:t> </a:t>
            </a:r>
            <a:r>
              <a:rPr lang="en-US" sz="2400" dirty="0"/>
              <a:t>&gt;&gt; K</a:t>
            </a:r>
            <a:r>
              <a:rPr lang="en-US" sz="2400" baseline="-25000" dirty="0"/>
              <a:t>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09DEA1-4525-3A47-8D9E-85E0F570C850}"/>
              </a:ext>
            </a:extLst>
          </p:cNvPr>
          <p:cNvSpPr txBox="1"/>
          <p:nvPr/>
        </p:nvSpPr>
        <p:spPr>
          <a:xfrm>
            <a:off x="192017" y="5185443"/>
            <a:ext cx="278374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/>
              <a:t>If target is a receptor, this is called receptor occupancy (RO)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6A6A1B0-A42F-8043-B58A-346FEEC336BB}"/>
                  </a:ext>
                </a:extLst>
              </p:cNvPr>
              <p:cNvSpPr txBox="1"/>
              <p:nvPr/>
            </p:nvSpPr>
            <p:spPr>
              <a:xfrm>
                <a:off x="2975766" y="5947960"/>
                <a:ext cx="3256469" cy="848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𝐶𝑅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i="1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6A6A1B0-A42F-8043-B58A-346FEEC33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766" y="5947960"/>
                <a:ext cx="3256469" cy="848630"/>
              </a:xfrm>
              <a:prstGeom prst="rect">
                <a:avLst/>
              </a:prstGeom>
              <a:blipFill>
                <a:blip r:embed="rId8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52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6" grpId="0" animBg="1"/>
      <p:bldP spid="17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C16284-77C9-934F-ADF4-5FBF173D0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192690-B777-734E-A1F3-C85DE086F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Target Audience: people with a quantitative background that are new to pharmacometrics.</a:t>
            </a:r>
          </a:p>
          <a:p>
            <a:pPr lvl="1"/>
            <a:r>
              <a:rPr lang="en-US"/>
              <a:t>Simple differential equations will be used</a:t>
            </a:r>
          </a:p>
          <a:p>
            <a:r>
              <a:rPr lang="en-US"/>
              <a:t>Topics covered</a:t>
            </a:r>
          </a:p>
          <a:p>
            <a:pPr lvl="1"/>
            <a:r>
              <a:rPr lang="en-US"/>
              <a:t>Key mathematical results for pharmacodynamic models</a:t>
            </a:r>
          </a:p>
          <a:p>
            <a:pPr lvl="1"/>
            <a:r>
              <a:rPr lang="en-US"/>
              <a:t>Introduction and motivation for the Emax model</a:t>
            </a:r>
          </a:p>
          <a:p>
            <a:pPr lvl="1"/>
            <a:r>
              <a:rPr lang="en-US"/>
              <a:t>Introduction to immediate and delayed effect PKPD models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19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BF78B-D133-F445-9170-46D9FE7E5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Receptor occupancy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E46D0-24DC-B24B-BDD4-F471658EF3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20</a:t>
            </a:fld>
            <a:endParaRPr lang="uk-U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0D2957-E07D-7A46-81CC-CE79E1E5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87" y="1417320"/>
            <a:ext cx="6829291" cy="475471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7DD04E-0864-0D4A-AE56-16A0D310CFC8}"/>
              </a:ext>
            </a:extLst>
          </p:cNvPr>
          <p:cNvCxnSpPr/>
          <p:nvPr/>
        </p:nvCxnSpPr>
        <p:spPr>
          <a:xfrm>
            <a:off x="2047741" y="3425780"/>
            <a:ext cx="2112135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6033F8-1BC5-5944-A926-8BDB0FC98DC3}"/>
              </a:ext>
            </a:extLst>
          </p:cNvPr>
          <p:cNvCxnSpPr>
            <a:cxnSpLocks/>
          </p:cNvCxnSpPr>
          <p:nvPr/>
        </p:nvCxnSpPr>
        <p:spPr>
          <a:xfrm flipV="1">
            <a:off x="4159876" y="3425780"/>
            <a:ext cx="0" cy="1790164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C7EB412-FD4B-C741-898D-2F62E317E510}"/>
              </a:ext>
            </a:extLst>
          </p:cNvPr>
          <p:cNvSpPr/>
          <p:nvPr/>
        </p:nvSpPr>
        <p:spPr>
          <a:xfrm>
            <a:off x="2228045" y="1725769"/>
            <a:ext cx="2279561" cy="540913"/>
          </a:xfrm>
          <a:prstGeom prst="rect">
            <a:avLst/>
          </a:prstGeom>
          <a:solidFill>
            <a:schemeClr val="bg1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88597F-7235-744F-AEEE-D1E7B3486294}"/>
              </a:ext>
            </a:extLst>
          </p:cNvPr>
          <p:cNvSpPr txBox="1"/>
          <p:nvPr/>
        </p:nvSpPr>
        <p:spPr>
          <a:xfrm>
            <a:off x="3930123" y="5267459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64C800-2D6A-644C-ADD2-2DAED1E6020D}"/>
              </a:ext>
            </a:extLst>
          </p:cNvPr>
          <p:cNvSpPr txBox="1"/>
          <p:nvPr/>
        </p:nvSpPr>
        <p:spPr>
          <a:xfrm>
            <a:off x="1534653" y="3206839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C06ECF-B90B-C14C-A84C-AA2D9D2CF282}"/>
              </a:ext>
            </a:extLst>
          </p:cNvPr>
          <p:cNvSpPr txBox="1"/>
          <p:nvPr/>
        </p:nvSpPr>
        <p:spPr>
          <a:xfrm>
            <a:off x="5347474" y="3600242"/>
            <a:ext cx="3656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K</a:t>
            </a:r>
            <a:r>
              <a:rPr lang="en-US" sz="2400" baseline="-25000">
                <a:solidFill>
                  <a:srgbClr val="FF0000"/>
                </a:solidFill>
              </a:rPr>
              <a:t>d</a:t>
            </a:r>
            <a:r>
              <a:rPr lang="en-US" sz="2400">
                <a:solidFill>
                  <a:srgbClr val="FF0000"/>
                </a:solidFill>
              </a:rPr>
              <a:t> = 15 ng/ml (≈ 40 nM)</a:t>
            </a:r>
          </a:p>
          <a:p>
            <a:pPr algn="l"/>
            <a:r>
              <a:rPr lang="en-US" sz="2400">
                <a:solidFill>
                  <a:srgbClr val="FF0000"/>
                </a:solidFill>
              </a:rPr>
              <a:t>        where 50% is bound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9D8C93-1265-C74C-B7F5-2AF20FD6ACBF}"/>
              </a:ext>
            </a:extLst>
          </p:cNvPr>
          <p:cNvSpPr/>
          <p:nvPr/>
        </p:nvSpPr>
        <p:spPr>
          <a:xfrm>
            <a:off x="2286000" y="61761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err="1"/>
              <a:t>Atack</a:t>
            </a:r>
            <a:r>
              <a:rPr lang="en-US" sz="800"/>
              <a:t>, John R., et al. "In vitro and in vivo properties of 3-tert-butyl-7-(5-methylisoxazol-3-yl)-2-(1-methyl-1H-1, 2, 4-triazol-5-ylmethoxy)-pyrazolo [1, 5-d]-[1, 2, 4] </a:t>
            </a:r>
            <a:r>
              <a:rPr lang="en-US" sz="800" err="1"/>
              <a:t>triazine</a:t>
            </a:r>
            <a:r>
              <a:rPr lang="en-US" sz="800"/>
              <a:t> (MRK-016), a GABAA receptor α5 subtype-selective inverse agonist." Journal of Pharmacology and Experimental Therapeutics 331.2 (2009): 470-484.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CEF20F6-E1E8-F645-BC5C-79DC591EFCB5}"/>
                  </a:ext>
                </a:extLst>
              </p:cNvPr>
              <p:cNvSpPr txBox="1"/>
              <p:nvPr/>
            </p:nvSpPr>
            <p:spPr>
              <a:xfrm>
                <a:off x="5317294" y="2723825"/>
                <a:ext cx="2318583" cy="848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i="1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CEF20F6-E1E8-F645-BC5C-79DC591EF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294" y="2723825"/>
                <a:ext cx="2318583" cy="848630"/>
              </a:xfrm>
              <a:prstGeom prst="rect">
                <a:avLst/>
              </a:prstGeom>
              <a:blipFill>
                <a:blip r:embed="rId3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097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F8864E1-D308-B541-8682-EF69BFE9C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643" y="1951050"/>
            <a:ext cx="4353339" cy="4353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47239-844D-434E-B814-86E9890A3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Receptor occupancy in linear and log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755BB-6C7D-D046-840E-25E41BACA7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21</a:t>
            </a:fld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8BD418-0B15-6A41-8960-012694CEB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95" y="1951050"/>
            <a:ext cx="4323521" cy="43235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3B1089-2F42-6D4B-9571-5603B82C499C}"/>
              </a:ext>
            </a:extLst>
          </p:cNvPr>
          <p:cNvSpPr txBox="1"/>
          <p:nvPr/>
        </p:nvSpPr>
        <p:spPr>
          <a:xfrm>
            <a:off x="2007705" y="1560696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Linear Space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07386-AD7B-DB42-B2D5-FD6A381765CC}"/>
              </a:ext>
            </a:extLst>
          </p:cNvPr>
          <p:cNvSpPr txBox="1"/>
          <p:nvPr/>
        </p:nvSpPr>
        <p:spPr>
          <a:xfrm>
            <a:off x="5844209" y="1560696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Log Space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068D60-7566-6446-99BA-B5C112C1B571}"/>
              </a:ext>
            </a:extLst>
          </p:cNvPr>
          <p:cNvGrpSpPr/>
          <p:nvPr/>
        </p:nvGrpSpPr>
        <p:grpSpPr>
          <a:xfrm>
            <a:off x="5263797" y="3858759"/>
            <a:ext cx="1365604" cy="1647519"/>
            <a:chOff x="2047741" y="3425780"/>
            <a:chExt cx="2112135" cy="179016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CA9EC5E-333C-1A4E-AE6D-1FC926F25721}"/>
                </a:ext>
              </a:extLst>
            </p:cNvPr>
            <p:cNvCxnSpPr/>
            <p:nvPr/>
          </p:nvCxnSpPr>
          <p:spPr>
            <a:xfrm>
              <a:off x="2047741" y="3425780"/>
              <a:ext cx="2112135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825E3F3-DD93-224C-AD9E-9F6C4C054F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9876" y="3425780"/>
              <a:ext cx="0" cy="1790164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7CF1632-6B34-5C4A-811C-074B0750A38E}"/>
              </a:ext>
            </a:extLst>
          </p:cNvPr>
          <p:cNvSpPr txBox="1"/>
          <p:nvPr/>
        </p:nvSpPr>
        <p:spPr>
          <a:xfrm>
            <a:off x="2476028" y="4735193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</a:rPr>
              <a:t>Kd = 15 ng/ml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9DA043-5DB8-654E-A711-3E01B55F6084}"/>
                  </a:ext>
                </a:extLst>
              </p:cNvPr>
              <p:cNvSpPr txBox="1"/>
              <p:nvPr/>
            </p:nvSpPr>
            <p:spPr>
              <a:xfrm>
                <a:off x="2396311" y="3886563"/>
                <a:ext cx="2318583" cy="848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𝑅𝑂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i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9DA043-5DB8-654E-A711-3E01B55F6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311" y="3886563"/>
                <a:ext cx="2318583" cy="848630"/>
              </a:xfrm>
              <a:prstGeom prst="rect">
                <a:avLst/>
              </a:prstGeom>
              <a:blipFill>
                <a:blip r:embed="rId4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8AA22B02-0C8E-CB45-A03D-649E81F79135}"/>
              </a:ext>
            </a:extLst>
          </p:cNvPr>
          <p:cNvGrpSpPr/>
          <p:nvPr/>
        </p:nvGrpSpPr>
        <p:grpSpPr>
          <a:xfrm>
            <a:off x="1526684" y="3858759"/>
            <a:ext cx="341873" cy="1647519"/>
            <a:chOff x="2047741" y="3425780"/>
            <a:chExt cx="2112135" cy="179016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BC460A8-7C11-A146-961F-7AB0DAAC3E40}"/>
                </a:ext>
              </a:extLst>
            </p:cNvPr>
            <p:cNvCxnSpPr/>
            <p:nvPr/>
          </p:nvCxnSpPr>
          <p:spPr>
            <a:xfrm>
              <a:off x="2047741" y="3425780"/>
              <a:ext cx="2112135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C4F17FB-9A31-8843-AD15-BCCEC7280D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9876" y="3425780"/>
              <a:ext cx="0" cy="1790164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936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49E1E-51B8-6C4E-9394-003BE6BE5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Receptor occupancy type curves describes a lot of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7882DB-0384-5340-B6C1-0F2201749A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22</a:t>
            </a:fld>
            <a:endParaRPr lang="uk-UA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C53688-1095-7248-8D5D-97875C68D4F3}"/>
              </a:ext>
            </a:extLst>
          </p:cNvPr>
          <p:cNvGrpSpPr/>
          <p:nvPr/>
        </p:nvGrpSpPr>
        <p:grpSpPr>
          <a:xfrm>
            <a:off x="289639" y="1232006"/>
            <a:ext cx="3994235" cy="3172745"/>
            <a:chOff x="484353" y="1484042"/>
            <a:chExt cx="3994235" cy="31727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7C577F-3C73-464D-8440-76CCC8F96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-2000"/>
                      </a14:imgEffect>
                      <a14:imgEffect>
                        <a14:colorTemperature colorTemp="6098"/>
                      </a14:imgEffect>
                      <a14:imgEffect>
                        <a14:saturation sat="195000"/>
                      </a14:imgEffect>
                      <a14:imgEffect>
                        <a14:brightnessContrast bright="12000" contrast="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4353" y="1850686"/>
              <a:ext cx="3690081" cy="237042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6B23D4-E033-CA4E-8AA9-25907BDE8E52}"/>
                </a:ext>
              </a:extLst>
            </p:cNvPr>
            <p:cNvSpPr txBox="1"/>
            <p:nvPr/>
          </p:nvSpPr>
          <p:spPr>
            <a:xfrm>
              <a:off x="484353" y="1484042"/>
              <a:ext cx="3994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err="1"/>
                <a:t>Propafol</a:t>
              </a:r>
              <a:r>
                <a:rPr lang="en-US" sz="2400"/>
                <a:t> effect on heart rate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5EE480-65E6-9044-9678-5929628F49B5}"/>
                </a:ext>
              </a:extLst>
            </p:cNvPr>
            <p:cNvSpPr txBox="1"/>
            <p:nvPr/>
          </p:nvSpPr>
          <p:spPr>
            <a:xfrm>
              <a:off x="1185346" y="4287455"/>
              <a:ext cx="2989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/>
                <a:t>Rowland and Tozer, Fig 3-6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982395-31AF-434B-976B-39707232734C}"/>
              </a:ext>
            </a:extLst>
          </p:cNvPr>
          <p:cNvGrpSpPr/>
          <p:nvPr/>
        </p:nvGrpSpPr>
        <p:grpSpPr>
          <a:xfrm>
            <a:off x="1716076" y="2808521"/>
            <a:ext cx="4111647" cy="3592861"/>
            <a:chOff x="1946253" y="2621159"/>
            <a:chExt cx="4111647" cy="35928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D2085D-22DB-6741-A13E-CD16F2124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6253" y="3028839"/>
              <a:ext cx="4111647" cy="243574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B2EC1D-156E-1143-A914-0447AE1D2D21}"/>
                </a:ext>
              </a:extLst>
            </p:cNvPr>
            <p:cNvSpPr/>
            <p:nvPr/>
          </p:nvSpPr>
          <p:spPr>
            <a:xfrm>
              <a:off x="2256182" y="5429190"/>
              <a:ext cx="3031435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>
                  <a:solidFill>
                    <a:srgbClr val="222222"/>
                  </a:solidFill>
                  <a:latin typeface="Arial" panose="020B0604020202020204" pitchFamily="34" charset="0"/>
                </a:rPr>
                <a:t>Atkinson, Hartley C., Amanda L. Potts, and Brian J. Anderson. "Potential cardiovascular adverse events when phenylephrine is combined with paracetamol: simulation and narrative review." </a:t>
              </a:r>
              <a:r>
                <a:rPr lang="en-US" sz="900" i="1">
                  <a:solidFill>
                    <a:srgbClr val="222222"/>
                  </a:solidFill>
                  <a:latin typeface="Arial" panose="020B0604020202020204" pitchFamily="34" charset="0"/>
                </a:rPr>
                <a:t>European journal of clinical pharmacology</a:t>
              </a:r>
              <a:r>
                <a:rPr lang="en-US" sz="900">
                  <a:solidFill>
                    <a:srgbClr val="222222"/>
                  </a:solidFill>
                  <a:latin typeface="Arial" panose="020B0604020202020204" pitchFamily="34" charset="0"/>
                </a:rPr>
                <a:t> 71.8 (2015): 931-938.</a:t>
              </a:r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935A61-689E-E443-8402-EC966818E88D}"/>
                </a:ext>
              </a:extLst>
            </p:cNvPr>
            <p:cNvSpPr txBox="1"/>
            <p:nvPr/>
          </p:nvSpPr>
          <p:spPr>
            <a:xfrm>
              <a:off x="2551981" y="2621159"/>
              <a:ext cx="3463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err="1"/>
                <a:t>Phenylepherine</a:t>
              </a:r>
              <a:r>
                <a:rPr lang="en-US" sz="2400"/>
                <a:t> effect on blood pressure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205D91-8776-6448-873B-852D87E71F31}"/>
              </a:ext>
            </a:extLst>
          </p:cNvPr>
          <p:cNvGrpSpPr/>
          <p:nvPr/>
        </p:nvGrpSpPr>
        <p:grpSpPr>
          <a:xfrm>
            <a:off x="5600142" y="1232006"/>
            <a:ext cx="3463786" cy="4946735"/>
            <a:chOff x="5394572" y="1347145"/>
            <a:chExt cx="3463786" cy="494673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FE5949-CAE1-A84D-B18F-47EF8EE2E61F}"/>
                </a:ext>
              </a:extLst>
            </p:cNvPr>
            <p:cNvSpPr txBox="1"/>
            <p:nvPr/>
          </p:nvSpPr>
          <p:spPr>
            <a:xfrm>
              <a:off x="5394572" y="1347145"/>
              <a:ext cx="3463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Keytruda effect on IL-2 stimulation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BAB6EF-53CD-7547-A7FA-BD4B6BA0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4572" y="2107967"/>
              <a:ext cx="3296718" cy="307164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BF7649-89A5-6C40-B53A-4751866C6A7C}"/>
                </a:ext>
              </a:extLst>
            </p:cNvPr>
            <p:cNvSpPr/>
            <p:nvPr/>
          </p:nvSpPr>
          <p:spPr>
            <a:xfrm>
              <a:off x="5714200" y="5278217"/>
              <a:ext cx="297709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err="1"/>
                <a:t>Elassaiss‐Schaap</a:t>
              </a:r>
              <a:r>
                <a:rPr lang="en-US" sz="1000"/>
                <a:t>, J., et al. "Using model‐based “learn and confirm” to reveal the pharmacokinetics‐pharmacodynamics relationship of pembrolizumab in the KEYNOTE‐001 Trial." CPT: pharmacometrics &amp; systems pharmacology 6.1 (2017): 21-28.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071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29" name="Picture 29" descr="The SGPlot Proced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5859"/>
            <a:ext cx="7589520" cy="569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Emax model – positive effect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3481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148D486-D63E-4030-8680-15E8A11DF1ED}" type="slidenum">
              <a:rPr lang="en-US" altLang="en-US" sz="1000" smtClean="0"/>
              <a:pPr eaLnBrk="1" hangingPunct="1"/>
              <a:t>23</a:t>
            </a:fld>
            <a:endParaRPr lang="en-US" altLang="en-US" sz="1000"/>
          </a:p>
        </p:txBody>
      </p:sp>
      <p:grpSp>
        <p:nvGrpSpPr>
          <p:cNvPr id="34826" name="Group 17"/>
          <p:cNvGrpSpPr>
            <a:grpSpLocks/>
          </p:cNvGrpSpPr>
          <p:nvPr/>
        </p:nvGrpSpPr>
        <p:grpSpPr bwMode="auto">
          <a:xfrm>
            <a:off x="1203325" y="3657600"/>
            <a:ext cx="4403725" cy="2209800"/>
            <a:chOff x="576" y="1200"/>
            <a:chExt cx="2774" cy="1392"/>
          </a:xfrm>
        </p:grpSpPr>
        <p:sp>
          <p:nvSpPr>
            <p:cNvPr id="34833" name="Line 8"/>
            <p:cNvSpPr>
              <a:spLocks noChangeShapeType="1"/>
            </p:cNvSpPr>
            <p:nvPr/>
          </p:nvSpPr>
          <p:spPr bwMode="auto">
            <a:xfrm>
              <a:off x="576" y="1200"/>
              <a:ext cx="730" cy="0"/>
            </a:xfrm>
            <a:prstGeom prst="line">
              <a:avLst/>
            </a:prstGeom>
            <a:noFill/>
            <a:ln w="12700" cap="sq">
              <a:solidFill>
                <a:schemeClr val="tx2"/>
              </a:solidFill>
              <a:round/>
              <a:headEnd type="triangle" w="lg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4834" name="Line 9"/>
            <p:cNvSpPr>
              <a:spLocks noChangeShapeType="1"/>
            </p:cNvSpPr>
            <p:nvPr/>
          </p:nvSpPr>
          <p:spPr bwMode="auto">
            <a:xfrm flipH="1">
              <a:off x="1282" y="1200"/>
              <a:ext cx="24" cy="1392"/>
            </a:xfrm>
            <a:prstGeom prst="line">
              <a:avLst/>
            </a:prstGeom>
            <a:noFill/>
            <a:ln w="12700" cap="sq">
              <a:solidFill>
                <a:schemeClr val="tx2"/>
              </a:solidFill>
              <a:round/>
              <a:headEnd type="none" w="sm" len="sm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4835" name="Text Box 10"/>
            <p:cNvSpPr txBox="1">
              <a:spLocks noChangeArrowheads="1"/>
            </p:cNvSpPr>
            <p:nvPr/>
          </p:nvSpPr>
          <p:spPr bwMode="auto">
            <a:xfrm>
              <a:off x="1324" y="1507"/>
              <a:ext cx="202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EC</a:t>
              </a:r>
              <a:r>
                <a:rPr lang="en-US" altLang="en-US" baseline="-250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</a:t>
              </a:r>
            </a:p>
            <a:p>
              <a:pPr eaLnBrk="1" hangingPunct="1"/>
              <a:r>
                <a: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Concentration that produces 50% of the maximal effect</a:t>
              </a:r>
            </a:p>
          </p:txBody>
        </p:sp>
      </p:grpSp>
      <p:grpSp>
        <p:nvGrpSpPr>
          <p:cNvPr id="34827" name="Group 18"/>
          <p:cNvGrpSpPr>
            <a:grpSpLocks/>
          </p:cNvGrpSpPr>
          <p:nvPr/>
        </p:nvGrpSpPr>
        <p:grpSpPr bwMode="auto">
          <a:xfrm>
            <a:off x="6477000" y="2209800"/>
            <a:ext cx="2063750" cy="1820863"/>
            <a:chOff x="4080" y="1104"/>
            <a:chExt cx="1300" cy="1147"/>
          </a:xfrm>
        </p:grpSpPr>
        <p:sp>
          <p:nvSpPr>
            <p:cNvPr id="34831" name="Line 11"/>
            <p:cNvSpPr>
              <a:spLocks noChangeShapeType="1"/>
            </p:cNvSpPr>
            <p:nvPr/>
          </p:nvSpPr>
          <p:spPr bwMode="auto">
            <a:xfrm flipH="1">
              <a:off x="4416" y="1104"/>
              <a:ext cx="192" cy="624"/>
            </a:xfrm>
            <a:prstGeom prst="line">
              <a:avLst/>
            </a:prstGeom>
            <a:noFill/>
            <a:ln w="12700" cap="sq">
              <a:solidFill>
                <a:schemeClr val="tx2"/>
              </a:solidFill>
              <a:round/>
              <a:headEnd type="stealth" w="lg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832" name="Text Box 12"/>
            <p:cNvSpPr txBox="1">
              <a:spLocks noChangeArrowheads="1"/>
            </p:cNvSpPr>
            <p:nvPr/>
          </p:nvSpPr>
          <p:spPr bwMode="auto">
            <a:xfrm>
              <a:off x="4080" y="1728"/>
              <a:ext cx="1300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</a:t>
              </a:r>
              <a:r>
                <a:rPr lang="en-US" altLang="en-US" baseline="-250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max</a:t>
              </a:r>
            </a:p>
            <a:p>
              <a:pPr eaLnBrk="1" hangingPunct="1"/>
              <a:r>
                <a: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Maximal effect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BBB2992-5576-494F-832F-F3516BE510CF}"/>
                  </a:ext>
                </a:extLst>
              </p:cNvPr>
              <p:cNvSpPr txBox="1"/>
              <p:nvPr/>
            </p:nvSpPr>
            <p:spPr>
              <a:xfrm>
                <a:off x="1273522" y="1392419"/>
                <a:ext cx="4168642" cy="10088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Effect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BBB2992-5576-494F-832F-F3516BE51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522" y="1392419"/>
                <a:ext cx="4168642" cy="1008802"/>
              </a:xfrm>
              <a:prstGeom prst="rect">
                <a:avLst/>
              </a:prstGeom>
              <a:blipFill>
                <a:blip r:embed="rId3"/>
                <a:stretch>
                  <a:fillRect t="-1250" r="-2727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486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The SGPlot Proced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65859"/>
            <a:ext cx="7589520" cy="569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612648" y="6356350"/>
            <a:ext cx="19812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latinLnBrk="0" hangingPunct="0">
              <a:spcBef>
                <a:spcPct val="0"/>
              </a:spcBef>
              <a:spcAft>
                <a:spcPct val="0"/>
              </a:spcAft>
              <a:defRPr kumimoji="0"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fld id="{A148D486-D63E-4030-8680-15E8A11DF1ED}" type="slidenum">
              <a:rPr lang="en-US" altLang="en-US" sz="1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eaLnBrk="1" hangingPunct="1"/>
              <a:t>24</a:t>
            </a:fld>
            <a:endParaRPr lang="en-US" altLang="en-US" sz="1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1228725" y="3657600"/>
            <a:ext cx="4638675" cy="2209800"/>
            <a:chOff x="592" y="1920"/>
            <a:chExt cx="2922" cy="1392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92" y="1920"/>
              <a:ext cx="714" cy="0"/>
            </a:xfrm>
            <a:prstGeom prst="line">
              <a:avLst/>
            </a:prstGeom>
            <a:noFill/>
            <a:ln w="12700" cap="sq">
              <a:solidFill>
                <a:schemeClr val="tx2"/>
              </a:solidFill>
              <a:round/>
              <a:headEnd type="triangle" w="lg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1306" y="1920"/>
              <a:ext cx="0" cy="1392"/>
            </a:xfrm>
            <a:prstGeom prst="line">
              <a:avLst/>
            </a:prstGeom>
            <a:noFill/>
            <a:ln w="12700" cap="sq">
              <a:solidFill>
                <a:schemeClr val="tx2"/>
              </a:solidFill>
              <a:round/>
              <a:headEnd type="none" w="sm" len="sm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306" y="2323"/>
              <a:ext cx="2208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IC</a:t>
              </a:r>
              <a:r>
                <a:rPr lang="en-US" altLang="en-US" baseline="-250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</a:t>
              </a:r>
            </a:p>
            <a:p>
              <a:pPr eaLnBrk="1" hangingPunct="1"/>
              <a:r>
                <a: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Concentration that produces 50% of the maximal inhibitory effect</a:t>
              </a:r>
            </a:p>
          </p:txBody>
        </p:sp>
      </p:grpSp>
      <p:grpSp>
        <p:nvGrpSpPr>
          <p:cNvPr id="13" name="Group 18"/>
          <p:cNvGrpSpPr>
            <a:grpSpLocks/>
          </p:cNvGrpSpPr>
          <p:nvPr/>
        </p:nvGrpSpPr>
        <p:grpSpPr bwMode="auto">
          <a:xfrm>
            <a:off x="6096006" y="2220118"/>
            <a:ext cx="1804989" cy="2874963"/>
            <a:chOff x="3834" y="1728"/>
            <a:chExt cx="1137" cy="1811"/>
          </a:xfrm>
        </p:grpSpPr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 flipV="1">
              <a:off x="4362" y="2711"/>
              <a:ext cx="240" cy="828"/>
            </a:xfrm>
            <a:prstGeom prst="line">
              <a:avLst/>
            </a:prstGeom>
            <a:noFill/>
            <a:ln w="12700" cap="sq">
              <a:solidFill>
                <a:schemeClr val="tx2"/>
              </a:solidFill>
              <a:round/>
              <a:headEnd type="stealth" w="lg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3834" y="1728"/>
              <a:ext cx="1137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</a:t>
              </a:r>
              <a:r>
                <a:rPr lang="en-US" altLang="en-US" baseline="-250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max</a:t>
              </a:r>
            </a:p>
            <a:p>
              <a:pPr eaLnBrk="1" hangingPunct="1"/>
              <a:r>
                <a: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Maximal</a:t>
              </a:r>
            </a:p>
            <a:p>
              <a:pPr eaLnBrk="1" hangingPunct="1"/>
              <a:r>
                <a: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Inhibitory</a:t>
              </a:r>
            </a:p>
            <a:p>
              <a:pPr eaLnBrk="1" hangingPunct="1"/>
              <a:r>
                <a: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effect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10EAA0-6CBF-314F-B91A-68F701333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Imax model – negative effect</a:t>
            </a:r>
            <a:br>
              <a:rPr lang="en-US"/>
            </a:br>
            <a:r>
              <a:rPr lang="en-US"/>
              <a:t>(I = inhibition)</a:t>
            </a:r>
            <a:br>
              <a:rPr lang="en-US"/>
            </a:b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3F327D-F092-064F-A6B1-1AF0872B2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24</a:t>
            </a:fld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7D111E-01FA-2245-BA42-A1B62F7151A0}"/>
                  </a:ext>
                </a:extLst>
              </p:cNvPr>
              <p:cNvSpPr txBox="1"/>
              <p:nvPr/>
            </p:nvSpPr>
            <p:spPr>
              <a:xfrm>
                <a:off x="1695383" y="1445921"/>
                <a:ext cx="4064639" cy="10088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Effect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7D111E-01FA-2245-BA42-A1B62F715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383" y="1445921"/>
                <a:ext cx="4064639" cy="1008802"/>
              </a:xfrm>
              <a:prstGeom prst="rect">
                <a:avLst/>
              </a:prstGeom>
              <a:blipFill>
                <a:blip r:embed="rId3"/>
                <a:stretch>
                  <a:fillRect l="-1242" r="-932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2178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91948F08-34CB-CB4B-A304-2FC6FE21D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Adding in a steepness factor</a:t>
            </a:r>
          </a:p>
        </p:txBody>
      </p:sp>
      <p:cxnSp>
        <p:nvCxnSpPr>
          <p:cNvPr id="32773" name="Straight Arrow Connector 5">
            <a:extLst>
              <a:ext uri="{FF2B5EF4-FFF2-40B4-BE49-F238E27FC236}">
                <a16:creationId xmlns:a16="http://schemas.microsoft.com/office/drawing/2014/main" id="{EA2349F7-C5E9-EE48-808D-2DD966883CE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3275807" y="2996406"/>
            <a:ext cx="431800" cy="144463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593D18C-51C5-CF40-9DBA-006B99F94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3462"/>
            <a:ext cx="8991600" cy="3733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FE1191-E5A2-014E-BA20-E13EB6715214}"/>
                  </a:ext>
                </a:extLst>
              </p:cNvPr>
              <p:cNvSpPr txBox="1"/>
              <p:nvPr/>
            </p:nvSpPr>
            <p:spPr>
              <a:xfrm>
                <a:off x="2996401" y="1069925"/>
                <a:ext cx="3633174" cy="1212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Effect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l-GR" sz="32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l-GR" sz="32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𝐸𝐶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sub>
                            <m:sup>
                              <m:r>
                                <a:rPr lang="el-GR" sz="32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3200" b="0" i="1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FE1191-E5A2-014E-BA20-E13EB6715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401" y="1069925"/>
                <a:ext cx="3633174" cy="1212383"/>
              </a:xfrm>
              <a:prstGeom prst="rect">
                <a:avLst/>
              </a:prstGeom>
              <a:blipFill>
                <a:blip r:embed="rId4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C1E388-76E7-E246-8165-93315DE9E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25</a:t>
            </a:fld>
            <a:endParaRPr lang="uk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9AE4A-734E-5947-AA17-03DD91B598D9}"/>
              </a:ext>
            </a:extLst>
          </p:cNvPr>
          <p:cNvSpPr txBox="1"/>
          <p:nvPr/>
        </p:nvSpPr>
        <p:spPr>
          <a:xfrm>
            <a:off x="3901328" y="6269652"/>
            <a:ext cx="1493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/>
              <a:t>Rowland and Tozer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9F9EDA-CB91-AA4B-9BAF-6A5E857B59C5}"/>
              </a:ext>
            </a:extLst>
          </p:cNvPr>
          <p:cNvSpPr txBox="1"/>
          <p:nvPr/>
        </p:nvSpPr>
        <p:spPr>
          <a:xfrm>
            <a:off x="3180272" y="2455681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- Linear 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F3E91-3C2E-6042-B58B-ED42828C2A21}"/>
              </a:ext>
            </a:extLst>
          </p:cNvPr>
          <p:cNvSpPr txBox="1"/>
          <p:nvPr/>
        </p:nvSpPr>
        <p:spPr>
          <a:xfrm>
            <a:off x="7691312" y="2455681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- Log Space</a:t>
            </a:r>
          </a:p>
        </p:txBody>
      </p:sp>
    </p:spTree>
    <p:extLst>
      <p:ext uri="{BB962C8B-B14F-4D97-AF65-F5344CB8AC3E}">
        <p14:creationId xmlns:p14="http://schemas.microsoft.com/office/powerpoint/2010/main" val="4282923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7BAE-4217-A947-A0B3-93BBE1436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5960" y="363772"/>
            <a:ext cx="6490654" cy="2286000"/>
          </a:xfrm>
        </p:spPr>
        <p:txBody>
          <a:bodyPr/>
          <a:lstStyle/>
          <a:p>
            <a:r>
              <a:rPr lang="en-US"/>
              <a:t>Pharmacokinetics and Pharmacodynamics</a:t>
            </a:r>
            <a:br>
              <a:rPr lang="en-US"/>
            </a:br>
            <a:br>
              <a:rPr lang="en-US"/>
            </a:br>
            <a:r>
              <a:rPr lang="en-US"/>
              <a:t>Putting it all together</a:t>
            </a:r>
          </a:p>
        </p:txBody>
      </p:sp>
    </p:spTree>
    <p:extLst>
      <p:ext uri="{BB962C8B-B14F-4D97-AF65-F5344CB8AC3E}">
        <p14:creationId xmlns:p14="http://schemas.microsoft.com/office/powerpoint/2010/main" val="753515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06FBF2-1ABB-2F4C-845F-B863C4B22A73}"/>
              </a:ext>
            </a:extLst>
          </p:cNvPr>
          <p:cNvSpPr txBox="1">
            <a:spLocks/>
          </p:cNvSpPr>
          <p:nvPr/>
        </p:nvSpPr>
        <p:spPr>
          <a:xfrm>
            <a:off x="685800" y="457200"/>
            <a:ext cx="7772400" cy="9601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The “PKPD” pathway of drug effect</a:t>
            </a: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649E95DB-28A6-1A4C-85A3-82A815BB8139}"/>
              </a:ext>
            </a:extLst>
          </p:cNvPr>
          <p:cNvGraphicFramePr>
            <a:graphicFrameLocks/>
          </p:cNvGraphicFramePr>
          <p:nvPr/>
        </p:nvGraphicFramePr>
        <p:xfrm>
          <a:off x="639502" y="941600"/>
          <a:ext cx="7772400" cy="3665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2802F839-2131-7444-A7E3-2E21AA67ED33}"/>
              </a:ext>
            </a:extLst>
          </p:cNvPr>
          <p:cNvGrpSpPr/>
          <p:nvPr/>
        </p:nvGrpSpPr>
        <p:grpSpPr>
          <a:xfrm rot="5400000">
            <a:off x="1230665" y="1797871"/>
            <a:ext cx="316596" cy="370357"/>
            <a:chOff x="1646132" y="1647383"/>
            <a:chExt cx="316596" cy="370357"/>
          </a:xfrm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776FB862-B338-F047-AF9E-300009D96600}"/>
                </a:ext>
              </a:extLst>
            </p:cNvPr>
            <p:cNvSpPr/>
            <p:nvPr/>
          </p:nvSpPr>
          <p:spPr>
            <a:xfrm>
              <a:off x="1646132" y="1647383"/>
              <a:ext cx="316596" cy="37035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ight Arrow 4">
              <a:extLst>
                <a:ext uri="{FF2B5EF4-FFF2-40B4-BE49-F238E27FC236}">
                  <a16:creationId xmlns:a16="http://schemas.microsoft.com/office/drawing/2014/main" id="{C1FE4B72-5204-004F-9678-4C53AF8F4285}"/>
                </a:ext>
              </a:extLst>
            </p:cNvPr>
            <p:cNvSpPr txBox="1"/>
            <p:nvPr/>
          </p:nvSpPr>
          <p:spPr>
            <a:xfrm>
              <a:off x="1646132" y="1721454"/>
              <a:ext cx="221617" cy="222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E2266BF-122F-D64E-A291-E3A7ED2F49C3}"/>
              </a:ext>
            </a:extLst>
          </p:cNvPr>
          <p:cNvGrpSpPr/>
          <p:nvPr/>
        </p:nvGrpSpPr>
        <p:grpSpPr>
          <a:xfrm rot="5400000">
            <a:off x="3302533" y="3406753"/>
            <a:ext cx="316596" cy="370357"/>
            <a:chOff x="1646132" y="1647383"/>
            <a:chExt cx="316596" cy="370357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6A9585C0-9305-624F-9D56-07FD2C5A6881}"/>
                </a:ext>
              </a:extLst>
            </p:cNvPr>
            <p:cNvSpPr/>
            <p:nvPr/>
          </p:nvSpPr>
          <p:spPr>
            <a:xfrm>
              <a:off x="1646132" y="1647383"/>
              <a:ext cx="316596" cy="37035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ight Arrow 4">
              <a:extLst>
                <a:ext uri="{FF2B5EF4-FFF2-40B4-BE49-F238E27FC236}">
                  <a16:creationId xmlns:a16="http://schemas.microsoft.com/office/drawing/2014/main" id="{AE040608-8B5D-4A47-BDDC-AF701DE468DE}"/>
                </a:ext>
              </a:extLst>
            </p:cNvPr>
            <p:cNvSpPr txBox="1"/>
            <p:nvPr/>
          </p:nvSpPr>
          <p:spPr>
            <a:xfrm>
              <a:off x="1646132" y="1721454"/>
              <a:ext cx="221617" cy="222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222CDA-0775-7A44-9671-7F06AB8F8975}"/>
              </a:ext>
            </a:extLst>
          </p:cNvPr>
          <p:cNvSpPr txBox="1"/>
          <p:nvPr/>
        </p:nvSpPr>
        <p:spPr>
          <a:xfrm>
            <a:off x="777257" y="139325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Oral Dose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29898F-A47B-4442-BC7A-0F59267AA83F}"/>
              </a:ext>
            </a:extLst>
          </p:cNvPr>
          <p:cNvSpPr txBox="1"/>
          <p:nvPr/>
        </p:nvSpPr>
        <p:spPr>
          <a:xfrm>
            <a:off x="2804246" y="371715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Elimination </a:t>
            </a:r>
          </a:p>
          <a:p>
            <a:pPr algn="ctr"/>
            <a:r>
              <a:rPr lang="en-US"/>
              <a:t>from body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B5A960-1155-AB4B-8B4A-6A3B436B0E2D}"/>
              </a:ext>
            </a:extLst>
          </p:cNvPr>
          <p:cNvSpPr txBox="1"/>
          <p:nvPr/>
        </p:nvSpPr>
        <p:spPr>
          <a:xfrm>
            <a:off x="1418921" y="4681971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Pharmacokinetics (PK):</a:t>
            </a:r>
          </a:p>
          <a:p>
            <a:r>
              <a:rPr lang="en-US"/>
              <a:t>How body affects drug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16742-9C90-4042-BA86-ADA00FA72A8D}"/>
              </a:ext>
            </a:extLst>
          </p:cNvPr>
          <p:cNvSpPr txBox="1"/>
          <p:nvPr/>
        </p:nvSpPr>
        <p:spPr>
          <a:xfrm>
            <a:off x="5202986" y="4681971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Pharmacodynamics (PD):</a:t>
            </a:r>
          </a:p>
          <a:p>
            <a:r>
              <a:rPr lang="en-US"/>
              <a:t>How drug affects body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EC4041-0E4A-E34C-ADF5-97E234236DCF}"/>
              </a:ext>
            </a:extLst>
          </p:cNvPr>
          <p:cNvGrpSpPr/>
          <p:nvPr/>
        </p:nvGrpSpPr>
        <p:grpSpPr>
          <a:xfrm rot="7893974">
            <a:off x="3319083" y="2014478"/>
            <a:ext cx="653853" cy="120036"/>
            <a:chOff x="772048" y="2340292"/>
            <a:chExt cx="1018652" cy="18700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312FF6-6700-B147-95E4-A7EC01DEE66F}"/>
                </a:ext>
              </a:extLst>
            </p:cNvPr>
            <p:cNvSpPr/>
            <p:nvPr/>
          </p:nvSpPr>
          <p:spPr>
            <a:xfrm>
              <a:off x="938213" y="2340292"/>
              <a:ext cx="547687" cy="18700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53C67FB-A366-3243-BEB3-C55D03BD0A61}"/>
                </a:ext>
              </a:extLst>
            </p:cNvPr>
            <p:cNvSpPr/>
            <p:nvPr/>
          </p:nvSpPr>
          <p:spPr>
            <a:xfrm>
              <a:off x="1212057" y="2340292"/>
              <a:ext cx="273844" cy="18700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ECB82FA-0A84-454F-8E88-B08BD8B6D032}"/>
                </a:ext>
              </a:extLst>
            </p:cNvPr>
            <p:cNvCxnSpPr>
              <a:stCxn id="19" idx="3"/>
            </p:cNvCxnSpPr>
            <p:nvPr/>
          </p:nvCxnSpPr>
          <p:spPr>
            <a:xfrm>
              <a:off x="1485901" y="2433796"/>
              <a:ext cx="304799" cy="460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8B1B1A1-7E63-9049-950A-E766C45E0A30}"/>
                </a:ext>
              </a:extLst>
            </p:cNvPr>
            <p:cNvCxnSpPr>
              <a:endCxn id="18" idx="1"/>
            </p:cNvCxnSpPr>
            <p:nvPr/>
          </p:nvCxnSpPr>
          <p:spPr>
            <a:xfrm>
              <a:off x="772048" y="2433796"/>
              <a:ext cx="16616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C9403D4-97A3-AA44-9E2C-EAA8061D4BD8}"/>
                </a:ext>
              </a:extLst>
            </p:cNvPr>
            <p:cNvCxnSpPr/>
            <p:nvPr/>
          </p:nvCxnSpPr>
          <p:spPr>
            <a:xfrm>
              <a:off x="772048" y="2340292"/>
              <a:ext cx="0" cy="18700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AFCE613-D11A-F840-A32D-F31B7BD605FC}"/>
              </a:ext>
            </a:extLst>
          </p:cNvPr>
          <p:cNvSpPr txBox="1"/>
          <p:nvPr/>
        </p:nvSpPr>
        <p:spPr>
          <a:xfrm>
            <a:off x="3625973" y="1454816"/>
            <a:ext cx="1962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Drug Concentration</a:t>
            </a:r>
          </a:p>
          <a:p>
            <a:pPr algn="ctr"/>
            <a:r>
              <a:rPr lang="en-US" sz="1600"/>
              <a:t>Measurement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537D3FB0-8AB4-164C-B82C-056CE39A66AD}"/>
              </a:ext>
            </a:extLst>
          </p:cNvPr>
          <p:cNvSpPr/>
          <p:nvPr/>
        </p:nvSpPr>
        <p:spPr>
          <a:xfrm rot="16200000">
            <a:off x="2350094" y="2522374"/>
            <a:ext cx="472285" cy="3762528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CCD24E1D-A3E1-A146-8B9F-40AAAA152D9C}"/>
              </a:ext>
            </a:extLst>
          </p:cNvPr>
          <p:cNvSpPr/>
          <p:nvPr/>
        </p:nvSpPr>
        <p:spPr>
          <a:xfrm rot="16200000">
            <a:off x="6321203" y="2522375"/>
            <a:ext cx="472285" cy="3762528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61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D1DB4D4D-11BB-2A4D-A1B7-702FFD1773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 – Drug effect/response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8B76D1E-6ED6-5042-8C5B-83DD3E7CE6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000"/>
              <a:t>Immediate</a:t>
            </a:r>
          </a:p>
          <a:p>
            <a:pPr marL="0" indent="0" eaLnBrk="1" hangingPunct="1">
              <a:buNone/>
            </a:pPr>
            <a:endParaRPr lang="en-US" altLang="en-US" sz="2000"/>
          </a:p>
          <a:p>
            <a:pPr eaLnBrk="1" hangingPunct="1"/>
            <a:r>
              <a:rPr lang="en-US" altLang="en-US" sz="2000"/>
              <a:t>Delayed</a:t>
            </a:r>
          </a:p>
          <a:p>
            <a:pPr lvl="1" eaLnBrk="1" hangingPunct="1"/>
            <a:r>
              <a:rPr lang="en-US" altLang="en-US"/>
              <a:t>Distributional</a:t>
            </a:r>
          </a:p>
          <a:p>
            <a:pPr marL="0" indent="0" eaLnBrk="1" hangingPunct="1">
              <a:buNone/>
            </a:pPr>
            <a:endParaRPr lang="en-US" altLang="en-US" sz="2000"/>
          </a:p>
          <a:p>
            <a:pPr marL="0" indent="0" eaLnBrk="1" hangingPunct="1">
              <a:buNone/>
            </a:pPr>
            <a:endParaRPr lang="en-US" altLang="en-US" sz="2000"/>
          </a:p>
          <a:p>
            <a:pPr eaLnBrk="1" hangingPunct="1"/>
            <a:r>
              <a:rPr lang="en-US" altLang="en-US" sz="2000"/>
              <a:t>Cumulative</a:t>
            </a:r>
          </a:p>
          <a:p>
            <a:pPr lvl="1" eaLnBrk="1" hangingPunct="1"/>
            <a:r>
              <a:rPr lang="en-US" altLang="en-US" sz="1800"/>
              <a:t>Tumor shrinkage</a:t>
            </a:r>
          </a:p>
          <a:p>
            <a:pPr lvl="1" eaLnBrk="1" hangingPunct="1"/>
            <a:r>
              <a:rPr lang="en-GB" altLang="en-US" sz="1800"/>
              <a:t>Bone </a:t>
            </a:r>
            <a:r>
              <a:rPr lang="en-GB" altLang="en-US" sz="1800" err="1"/>
              <a:t>remodeling</a:t>
            </a:r>
            <a:endParaRPr lang="en-GB" altLang="en-US" sz="1800"/>
          </a:p>
          <a:p>
            <a:pPr marL="228600" lvl="1" indent="0" eaLnBrk="1" hangingPunct="1">
              <a:buNone/>
            </a:pPr>
            <a:endParaRPr lang="en-GB" altLang="en-US" sz="1800"/>
          </a:p>
        </p:txBody>
      </p:sp>
      <p:sp>
        <p:nvSpPr>
          <p:cNvPr id="6146" name="Footer Placeholder 3">
            <a:extLst>
              <a:ext uri="{FF2B5EF4-FFF2-40B4-BE49-F238E27FC236}">
                <a16:creationId xmlns:a16="http://schemas.microsoft.com/office/drawing/2014/main" id="{E7824BC3-0274-E244-B4C2-B6EFE93617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FB2742-FFB4-5046-AE35-82683A55205E}" type="slidenum">
              <a:rPr lang="en-US" altLang="en-US" sz="900">
                <a:solidFill>
                  <a:srgbClr val="7F7F7F"/>
                </a:solidFill>
              </a:rPr>
              <a:pPr/>
              <a:t>28</a:t>
            </a:fld>
            <a:r>
              <a:rPr lang="en-US" altLang="en-US" sz="900">
                <a:solidFill>
                  <a:srgbClr val="7F7F7F"/>
                </a:solidFill>
              </a:rPr>
              <a:t> | Presentation Title | Presenter Name | Date | Subject | Business Use Only</a:t>
            </a:r>
          </a:p>
        </p:txBody>
      </p:sp>
    </p:spTree>
    <p:extLst>
      <p:ext uri="{BB962C8B-B14F-4D97-AF65-F5344CB8AC3E}">
        <p14:creationId xmlns:p14="http://schemas.microsoft.com/office/powerpoint/2010/main" val="2756138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DCDD09C-5C63-1B40-8B16-51FBCFD6E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629" y="2282942"/>
            <a:ext cx="4481293" cy="44812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841F0D-3358-EF43-993D-B5CF2D521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47" y="2282942"/>
            <a:ext cx="4481293" cy="4481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52EF0B-2AB3-D446-8BD5-2CF2BD8C9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Immediate Effect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8CB03-DDCA-2A43-B465-50FF3E386F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29</a:t>
            </a:fld>
            <a:endParaRPr lang="uk-U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AD2DAE-3A5A-F942-B727-6023EC67CE23}"/>
              </a:ext>
            </a:extLst>
          </p:cNvPr>
          <p:cNvSpPr/>
          <p:nvPr/>
        </p:nvSpPr>
        <p:spPr>
          <a:xfrm>
            <a:off x="2923230" y="1035586"/>
            <a:ext cx="799124" cy="76346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C</a:t>
            </a:r>
            <a:endParaRPr lang="en-US" sz="3600" baseline="-250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3755-56FE-D744-A312-40A9624487C0}"/>
              </a:ext>
            </a:extLst>
          </p:cNvPr>
          <p:cNvSpPr txBox="1"/>
          <p:nvPr/>
        </p:nvSpPr>
        <p:spPr>
          <a:xfrm>
            <a:off x="1636138" y="1159610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Dose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527DE8-3D3F-3D4C-AC6F-D961E1D3C784}"/>
              </a:ext>
            </a:extLst>
          </p:cNvPr>
          <p:cNvCxnSpPr>
            <a:cxnSpLocks/>
          </p:cNvCxnSpPr>
          <p:nvPr/>
        </p:nvCxnSpPr>
        <p:spPr>
          <a:xfrm>
            <a:off x="2540553" y="1412119"/>
            <a:ext cx="3995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CBCCE2-EB29-BC43-AABF-32981C072555}"/>
              </a:ext>
            </a:extLst>
          </p:cNvPr>
          <p:cNvSpPr txBox="1"/>
          <p:nvPr/>
        </p:nvSpPr>
        <p:spPr>
          <a:xfrm>
            <a:off x="3326245" y="1696205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k</a:t>
            </a:r>
            <a:r>
              <a:rPr lang="en-US" sz="2400" baseline="-25000"/>
              <a:t>10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BE551E-E5BF-5C4E-9CE9-F1AA0FFC1278}"/>
              </a:ext>
            </a:extLst>
          </p:cNvPr>
          <p:cNvCxnSpPr>
            <a:cxnSpLocks/>
          </p:cNvCxnSpPr>
          <p:nvPr/>
        </p:nvCxnSpPr>
        <p:spPr>
          <a:xfrm>
            <a:off x="3322792" y="1818103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B4F0FE-158B-4548-9271-328EB0B5D735}"/>
                  </a:ext>
                </a:extLst>
              </p:cNvPr>
              <p:cNvSpPr txBox="1"/>
              <p:nvPr/>
            </p:nvSpPr>
            <p:spPr>
              <a:xfrm>
                <a:off x="5158735" y="1062256"/>
                <a:ext cx="2054537" cy="756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Eff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B4F0FE-158B-4548-9271-328EB0B5D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735" y="1062256"/>
                <a:ext cx="2054537" cy="756617"/>
              </a:xfrm>
              <a:prstGeom prst="rect">
                <a:avLst/>
              </a:prstGeom>
              <a:blipFill>
                <a:blip r:embed="rId4"/>
                <a:stretch>
                  <a:fillRect t="-1695" r="-4294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62CFC82A-FCC0-E744-A09C-1DB869780EC9}"/>
              </a:ext>
            </a:extLst>
          </p:cNvPr>
          <p:cNvSpPr txBox="1"/>
          <p:nvPr/>
        </p:nvSpPr>
        <p:spPr>
          <a:xfrm>
            <a:off x="2440211" y="2367039"/>
            <a:ext cx="2109873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Terminal</a:t>
            </a:r>
          </a:p>
          <a:p>
            <a:pPr algn="l"/>
            <a:r>
              <a:rPr lang="en-US" sz="2400"/>
              <a:t>Half-Life = 6 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947498-04D1-3B49-9B9C-0030831F82E3}"/>
              </a:ext>
            </a:extLst>
          </p:cNvPr>
          <p:cNvSpPr txBox="1"/>
          <p:nvPr/>
        </p:nvSpPr>
        <p:spPr>
          <a:xfrm>
            <a:off x="5560437" y="5195052"/>
            <a:ext cx="2012342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/>
              <a:t>Doubling dose prolongs effect by 1 half-life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060F91-85F5-0847-96E2-4D6B0D467BD7}"/>
              </a:ext>
            </a:extLst>
          </p:cNvPr>
          <p:cNvGrpSpPr/>
          <p:nvPr/>
        </p:nvGrpSpPr>
        <p:grpSpPr>
          <a:xfrm>
            <a:off x="6286500" y="3886200"/>
            <a:ext cx="609600" cy="495300"/>
            <a:chOff x="6286500" y="3886200"/>
            <a:chExt cx="609600" cy="49530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A4611D1-2399-F64F-9DED-FAAB20E33B36}"/>
                </a:ext>
              </a:extLst>
            </p:cNvPr>
            <p:cNvCxnSpPr/>
            <p:nvPr/>
          </p:nvCxnSpPr>
          <p:spPr>
            <a:xfrm>
              <a:off x="6286500" y="4381500"/>
              <a:ext cx="609600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E1BD30B-BFB4-0D4F-8FF5-51FB4972C51B}"/>
                </a:ext>
              </a:extLst>
            </p:cNvPr>
            <p:cNvSpPr txBox="1"/>
            <p:nvPr/>
          </p:nvSpPr>
          <p:spPr>
            <a:xfrm>
              <a:off x="6324600" y="3886200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/>
                <a:t>6h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63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5FE198-B189-FD46-8B45-29E53FC74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  <a:br>
              <a:rPr lang="en-US"/>
            </a:br>
            <a:r>
              <a:rPr lang="en-US" sz="2400"/>
              <a:t>(Based on material from)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55AF54-E969-C94C-B790-3AFE95FBD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Rowland, M., Tozer, T. N. </a:t>
            </a:r>
            <a:r>
              <a:rPr lang="en-US" i="1"/>
              <a:t>Clinical pharmacokinetics and pharmacodynamics: concepts and applications</a:t>
            </a:r>
            <a:r>
              <a:rPr lang="en-US"/>
              <a:t> </a:t>
            </a:r>
          </a:p>
          <a:p>
            <a:r>
              <a:rPr lang="en-US"/>
              <a:t>Peter </a:t>
            </a:r>
            <a:r>
              <a:rPr lang="en-US" err="1"/>
              <a:t>Bonate</a:t>
            </a:r>
            <a:r>
              <a:rPr lang="en-US"/>
              <a:t>, Astellas</a:t>
            </a:r>
          </a:p>
          <a:p>
            <a:r>
              <a:rPr lang="en-US"/>
              <a:t>Richard Brundage, U Minnesota</a:t>
            </a:r>
          </a:p>
          <a:p>
            <a:r>
              <a:rPr lang="en-US"/>
              <a:t>Leon Aarons, U Manchester</a:t>
            </a:r>
          </a:p>
          <a:p>
            <a:r>
              <a:rPr lang="en-US"/>
              <a:t>Jean-Louis </a:t>
            </a:r>
            <a:r>
              <a:rPr lang="en-US" err="1"/>
              <a:t>Steimer</a:t>
            </a:r>
            <a:r>
              <a:rPr lang="en-US"/>
              <a:t>, Novartis</a:t>
            </a:r>
          </a:p>
          <a:p>
            <a:r>
              <a:rPr lang="en-US"/>
              <a:t>Martin Fink, Novartis</a:t>
            </a:r>
          </a:p>
          <a:p>
            <a:r>
              <a:rPr lang="en-US"/>
              <a:t>Nick Holford, U Auckland </a:t>
            </a:r>
            <a:r>
              <a:rPr lang="en-US">
                <a:hlinkClick r:id="rId2"/>
              </a:rPr>
              <a:t>http://holford.fmhs.auckland.ac.nz/Teaching/pharmacometrics/advanced.php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DD2037-A4AA-F345-9BD6-D4D53E41BE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6957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D1DB4D4D-11BB-2A4D-A1B7-702FFD1773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Delayed Effect (distributional)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24BFE011-F32F-594A-A172-2A10EAE00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Measuring drug concentration in tissue is difficult</a:t>
            </a:r>
          </a:p>
          <a:p>
            <a:r>
              <a:rPr lang="en-US"/>
              <a:t>But it takes time for drug to distribute to tissue</a:t>
            </a:r>
          </a:p>
        </p:txBody>
      </p:sp>
      <p:sp>
        <p:nvSpPr>
          <p:cNvPr id="6146" name="Footer Placeholder 3">
            <a:extLst>
              <a:ext uri="{FF2B5EF4-FFF2-40B4-BE49-F238E27FC236}">
                <a16:creationId xmlns:a16="http://schemas.microsoft.com/office/drawing/2014/main" id="{E7824BC3-0274-E244-B4C2-B6EFE93617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FB2742-FFB4-5046-AE35-82683A55205E}" type="slidenum">
              <a:rPr lang="en-US" altLang="en-US" sz="900">
                <a:solidFill>
                  <a:srgbClr val="7F7F7F"/>
                </a:solidFill>
              </a:rPr>
              <a:pPr/>
              <a:t>30</a:t>
            </a:fld>
            <a:r>
              <a:rPr lang="en-US" altLang="en-US" sz="900">
                <a:solidFill>
                  <a:srgbClr val="7F7F7F"/>
                </a:solidFill>
              </a:rPr>
              <a:t> | Presentation Title | Presenter Name | Date | Subject | Business Use Only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E2EF47-777A-154E-B61B-F3EBDCABCC38}"/>
              </a:ext>
            </a:extLst>
          </p:cNvPr>
          <p:cNvSpPr/>
          <p:nvPr/>
        </p:nvSpPr>
        <p:spPr>
          <a:xfrm>
            <a:off x="1972892" y="3118213"/>
            <a:ext cx="799124" cy="76346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C</a:t>
            </a:r>
            <a:endParaRPr lang="en-US" sz="3600" baseline="-2500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FB52B4-7D84-B64C-A41E-8FA47B8242DC}"/>
              </a:ext>
            </a:extLst>
          </p:cNvPr>
          <p:cNvSpPr txBox="1"/>
          <p:nvPr/>
        </p:nvSpPr>
        <p:spPr>
          <a:xfrm>
            <a:off x="685800" y="3242237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Dose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234666F-B389-B849-B22A-BD559E780ADC}"/>
              </a:ext>
            </a:extLst>
          </p:cNvPr>
          <p:cNvCxnSpPr>
            <a:cxnSpLocks/>
          </p:cNvCxnSpPr>
          <p:nvPr/>
        </p:nvCxnSpPr>
        <p:spPr>
          <a:xfrm>
            <a:off x="1590215" y="3494746"/>
            <a:ext cx="3995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4D02FE-A7AC-8944-AB3B-279F8C677EFA}"/>
              </a:ext>
            </a:extLst>
          </p:cNvPr>
          <p:cNvCxnSpPr>
            <a:cxnSpLocks/>
          </p:cNvCxnSpPr>
          <p:nvPr/>
        </p:nvCxnSpPr>
        <p:spPr>
          <a:xfrm>
            <a:off x="2372454" y="3900730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24D1710-62EC-954E-8E26-015FFFD64201}"/>
              </a:ext>
            </a:extLst>
          </p:cNvPr>
          <p:cNvSpPr/>
          <p:nvPr/>
        </p:nvSpPr>
        <p:spPr>
          <a:xfrm>
            <a:off x="3344492" y="3118213"/>
            <a:ext cx="799124" cy="76346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600" err="1">
                <a:solidFill>
                  <a:schemeClr val="tx1"/>
                </a:solidFill>
              </a:rPr>
              <a:t>C</a:t>
            </a:r>
            <a:r>
              <a:rPr lang="en-US" sz="3600" baseline="-25000" err="1">
                <a:solidFill>
                  <a:schemeClr val="tx1"/>
                </a:solidFill>
              </a:rPr>
              <a:t>eff</a:t>
            </a:r>
            <a:endParaRPr lang="en-US" sz="3600" baseline="-250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2B57EC-AEE1-174C-9C15-DA728F1C13E2}"/>
                  </a:ext>
                </a:extLst>
              </p:cNvPr>
              <p:cNvSpPr txBox="1"/>
              <p:nvPr/>
            </p:nvSpPr>
            <p:spPr>
              <a:xfrm>
                <a:off x="5432982" y="3084937"/>
                <a:ext cx="2319481" cy="756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Eff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·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eff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eff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2B57EC-AEE1-174C-9C15-DA728F1C1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982" y="3084937"/>
                <a:ext cx="2319481" cy="756617"/>
              </a:xfrm>
              <a:prstGeom prst="rect">
                <a:avLst/>
              </a:prstGeom>
              <a:blipFill>
                <a:blip r:embed="rId2"/>
                <a:stretch>
                  <a:fillRect r="-273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5CCD0A-63B5-BB45-A7A3-603A41C6EFAF}"/>
              </a:ext>
            </a:extLst>
          </p:cNvPr>
          <p:cNvCxnSpPr>
            <a:cxnSpLocks/>
          </p:cNvCxnSpPr>
          <p:nvPr/>
        </p:nvCxnSpPr>
        <p:spPr>
          <a:xfrm>
            <a:off x="2866565" y="3532846"/>
            <a:ext cx="3995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AA0CA67-3E86-8341-9479-5A6F7221BD5D}"/>
              </a:ext>
            </a:extLst>
          </p:cNvPr>
          <p:cNvSpPr txBox="1"/>
          <p:nvPr/>
        </p:nvSpPr>
        <p:spPr>
          <a:xfrm>
            <a:off x="2375907" y="3816932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k</a:t>
            </a:r>
            <a:r>
              <a:rPr lang="en-US" sz="2400" baseline="-25000"/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83527E-852C-E340-9C78-0A4CAF6AB28D}"/>
              </a:ext>
            </a:extLst>
          </p:cNvPr>
          <p:cNvSpPr txBox="1"/>
          <p:nvPr/>
        </p:nvSpPr>
        <p:spPr>
          <a:xfrm>
            <a:off x="2737857" y="2997782"/>
            <a:ext cx="564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k</a:t>
            </a:r>
            <a:r>
              <a:rPr lang="en-US" sz="2400" baseline="-25000"/>
              <a:t>eff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F3B75BB-F625-BB44-9D61-AA7C42AA14FD}"/>
                  </a:ext>
                </a:extLst>
              </p:cNvPr>
              <p:cNvSpPr txBox="1"/>
              <p:nvPr/>
            </p:nvSpPr>
            <p:spPr>
              <a:xfrm>
                <a:off x="1049198" y="4450608"/>
                <a:ext cx="1946687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F3B75BB-F625-BB44-9D61-AA7C42AA1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198" y="4450608"/>
                <a:ext cx="1946687" cy="701218"/>
              </a:xfrm>
              <a:prstGeom prst="rect">
                <a:avLst/>
              </a:prstGeom>
              <a:blipFill>
                <a:blip r:embed="rId3"/>
                <a:stretch>
                  <a:fillRect l="-3247" t="-1754" r="-1948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8A2B210-F00C-3347-80FD-EBE693D33617}"/>
                  </a:ext>
                </a:extLst>
              </p:cNvPr>
              <p:cNvSpPr txBox="1"/>
              <p:nvPr/>
            </p:nvSpPr>
            <p:spPr>
              <a:xfrm>
                <a:off x="734787" y="5314404"/>
                <a:ext cx="3451329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eff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8A2B210-F00C-3347-80FD-EBE693D33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787" y="5314404"/>
                <a:ext cx="3451329" cy="701218"/>
              </a:xfrm>
              <a:prstGeom prst="rect">
                <a:avLst/>
              </a:prstGeom>
              <a:blipFill>
                <a:blip r:embed="rId4"/>
                <a:stretch>
                  <a:fillRect t="-1754" r="-366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D0410321-2A32-8B49-A988-900833170DAA}"/>
              </a:ext>
            </a:extLst>
          </p:cNvPr>
          <p:cNvSpPr txBox="1"/>
          <p:nvPr/>
        </p:nvSpPr>
        <p:spPr>
          <a:xfrm>
            <a:off x="4726065" y="4741683"/>
            <a:ext cx="4095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Effect compartment is “empirical”</a:t>
            </a:r>
          </a:p>
          <a:p>
            <a:pPr algn="l"/>
            <a:r>
              <a:rPr lang="en-US"/>
              <a:t>We don’t track the mass of drug moving from central to effect compartment</a:t>
            </a:r>
          </a:p>
        </p:txBody>
      </p:sp>
    </p:spTree>
    <p:extLst>
      <p:ext uri="{BB962C8B-B14F-4D97-AF65-F5344CB8AC3E}">
        <p14:creationId xmlns:p14="http://schemas.microsoft.com/office/powerpoint/2010/main" val="351326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F7F4-EE6F-9346-A0DC-B2A43C098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Thiopentone Time Course</a:t>
            </a:r>
            <a:br>
              <a:rPr lang="en-US"/>
            </a:br>
            <a:r>
              <a:rPr lang="en-US"/>
              <a:t>(</a:t>
            </a:r>
            <a:r>
              <a:rPr lang="en-US" err="1"/>
              <a:t>anaesthesia</a:t>
            </a:r>
            <a:r>
              <a:rPr lang="en-US"/>
              <a:t> drug)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725F2-00B8-3645-B775-90544837E5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31</a:t>
            </a:fld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811691-AB59-6349-8BF2-17D8981D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571" y="5989439"/>
            <a:ext cx="2413000" cy="85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D5F9A-439F-9741-B67D-46AD42C41538}"/>
              </a:ext>
            </a:extLst>
          </p:cNvPr>
          <p:cNvSpPr txBox="1"/>
          <p:nvPr/>
        </p:nvSpPr>
        <p:spPr>
          <a:xfrm rot="16200000">
            <a:off x="5525806" y="3494366"/>
            <a:ext cx="376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Change in EEG frequency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AA5392-D014-9B4B-9A7F-8C207E2F8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98354"/>
            <a:ext cx="6348419" cy="4131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6F40CD-CA9C-7B47-AD9C-BB9EC7A45345}"/>
              </a:ext>
            </a:extLst>
          </p:cNvPr>
          <p:cNvSpPr txBox="1"/>
          <p:nvPr/>
        </p:nvSpPr>
        <p:spPr>
          <a:xfrm>
            <a:off x="6414051" y="5670291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From Nick Holford</a:t>
            </a:r>
          </a:p>
        </p:txBody>
      </p:sp>
    </p:spTree>
    <p:extLst>
      <p:ext uri="{BB962C8B-B14F-4D97-AF65-F5344CB8AC3E}">
        <p14:creationId xmlns:p14="http://schemas.microsoft.com/office/powerpoint/2010/main" val="2224939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D1DB4D4D-11BB-2A4D-A1B7-702FFD1773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Cumulative Effect</a:t>
            </a:r>
            <a:br>
              <a:rPr lang="en-US" altLang="en-US"/>
            </a:br>
            <a:r>
              <a:rPr lang="en-US" altLang="en-US"/>
              <a:t>(Indirect Response)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F71B9956-3133-4C4B-90A4-36E547E50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Drug impacts the “rate of change” of the effect</a:t>
            </a:r>
          </a:p>
          <a:p>
            <a:pPr lvl="1"/>
            <a:r>
              <a:rPr lang="en-US"/>
              <a:t>Synthesis or degradation of a protein</a:t>
            </a:r>
          </a:p>
          <a:p>
            <a:pPr lvl="1"/>
            <a:r>
              <a:rPr lang="en-US"/>
              <a:t>Growing/shrinking tumor</a:t>
            </a:r>
          </a:p>
          <a:p>
            <a:r>
              <a:rPr lang="en-US"/>
              <a:t>Could be a stimulatory or inhibitory effect</a:t>
            </a:r>
          </a:p>
        </p:txBody>
      </p:sp>
      <p:sp>
        <p:nvSpPr>
          <p:cNvPr id="6146" name="Footer Placeholder 3">
            <a:extLst>
              <a:ext uri="{FF2B5EF4-FFF2-40B4-BE49-F238E27FC236}">
                <a16:creationId xmlns:a16="http://schemas.microsoft.com/office/drawing/2014/main" id="{E7824BC3-0274-E244-B4C2-B6EFE93617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FB2742-FFB4-5046-AE35-82683A55205E}" type="slidenum">
              <a:rPr lang="en-US" altLang="en-US" sz="900">
                <a:solidFill>
                  <a:srgbClr val="7F7F7F"/>
                </a:solidFill>
              </a:rPr>
              <a:pPr/>
              <a:t>32</a:t>
            </a:fld>
            <a:r>
              <a:rPr lang="en-US" altLang="en-US" sz="900">
                <a:solidFill>
                  <a:srgbClr val="7F7F7F"/>
                </a:solidFill>
              </a:rPr>
              <a:t> | Presentation Title | Presenter Name | Date | Subject | Business Use Only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84C5DF-D64F-0143-B0B3-A81410FDBFCD}"/>
              </a:ext>
            </a:extLst>
          </p:cNvPr>
          <p:cNvSpPr/>
          <p:nvPr/>
        </p:nvSpPr>
        <p:spPr>
          <a:xfrm>
            <a:off x="2808930" y="4950221"/>
            <a:ext cx="799124" cy="76346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C</a:t>
            </a:r>
            <a:endParaRPr lang="en-US" sz="3600" baseline="-2500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6234C1-75D4-F947-9215-6821AF5D84F0}"/>
              </a:ext>
            </a:extLst>
          </p:cNvPr>
          <p:cNvSpPr txBox="1"/>
          <p:nvPr/>
        </p:nvSpPr>
        <p:spPr>
          <a:xfrm>
            <a:off x="1521838" y="5074245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Dose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BFDE49-DB9E-8F4D-B038-A81606D95BA1}"/>
              </a:ext>
            </a:extLst>
          </p:cNvPr>
          <p:cNvCxnSpPr>
            <a:cxnSpLocks/>
          </p:cNvCxnSpPr>
          <p:nvPr/>
        </p:nvCxnSpPr>
        <p:spPr>
          <a:xfrm>
            <a:off x="2426253" y="5326754"/>
            <a:ext cx="3995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CB39C6-D0BD-B24D-A29B-5F6D32ED102F}"/>
              </a:ext>
            </a:extLst>
          </p:cNvPr>
          <p:cNvCxnSpPr>
            <a:cxnSpLocks/>
          </p:cNvCxnSpPr>
          <p:nvPr/>
        </p:nvCxnSpPr>
        <p:spPr>
          <a:xfrm>
            <a:off x="3208492" y="5732738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2984E91-28A3-C349-A2D7-81F43E24CD66}"/>
              </a:ext>
            </a:extLst>
          </p:cNvPr>
          <p:cNvSpPr txBox="1"/>
          <p:nvPr/>
        </p:nvSpPr>
        <p:spPr>
          <a:xfrm>
            <a:off x="3211945" y="5648940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k</a:t>
            </a:r>
            <a:r>
              <a:rPr lang="en-US" sz="2400" baseline="-25000"/>
              <a:t>10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C3FF8F-4472-CD47-88DC-BB9F5C4309AE}"/>
              </a:ext>
            </a:extLst>
          </p:cNvPr>
          <p:cNvSpPr/>
          <p:nvPr/>
        </p:nvSpPr>
        <p:spPr>
          <a:xfrm>
            <a:off x="4180530" y="4950221"/>
            <a:ext cx="799124" cy="76346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E</a:t>
            </a:r>
            <a:endParaRPr lang="en-US" sz="3600" baseline="-2500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FFEC72F-E0A8-2D41-9627-D0E8994A5EE9}"/>
              </a:ext>
            </a:extLst>
          </p:cNvPr>
          <p:cNvCxnSpPr>
            <a:cxnSpLocks/>
          </p:cNvCxnSpPr>
          <p:nvPr/>
        </p:nvCxnSpPr>
        <p:spPr>
          <a:xfrm>
            <a:off x="4561042" y="5732738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EE37FD1-EC15-C942-A58A-F892E36CD616}"/>
              </a:ext>
            </a:extLst>
          </p:cNvPr>
          <p:cNvCxnSpPr>
            <a:cxnSpLocks/>
          </p:cNvCxnSpPr>
          <p:nvPr/>
        </p:nvCxnSpPr>
        <p:spPr>
          <a:xfrm>
            <a:off x="4561042" y="4627838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16B549-1EA4-CF4E-83DD-7AA271705C31}"/>
                  </a:ext>
                </a:extLst>
              </p:cNvPr>
              <p:cNvSpPr txBox="1"/>
              <p:nvPr/>
            </p:nvSpPr>
            <p:spPr>
              <a:xfrm>
                <a:off x="4309820" y="4002656"/>
                <a:ext cx="2983958" cy="756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16B549-1EA4-CF4E-83DD-7AA271705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820" y="4002656"/>
                <a:ext cx="2983958" cy="756617"/>
              </a:xfrm>
              <a:prstGeom prst="rect">
                <a:avLst/>
              </a:prstGeom>
              <a:blipFill>
                <a:blip r:embed="rId2"/>
                <a:stretch>
                  <a:fillRect r="-2966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27">
            <a:extLst>
              <a:ext uri="{FF2B5EF4-FFF2-40B4-BE49-F238E27FC236}">
                <a16:creationId xmlns:a16="http://schemas.microsoft.com/office/drawing/2014/main" id="{93857CC2-44A8-F746-A03E-9214306440FC}"/>
              </a:ext>
            </a:extLst>
          </p:cNvPr>
          <p:cNvSpPr/>
          <p:nvPr/>
        </p:nvSpPr>
        <p:spPr>
          <a:xfrm>
            <a:off x="3185126" y="3767000"/>
            <a:ext cx="4006515" cy="1157825"/>
          </a:xfrm>
          <a:custGeom>
            <a:avLst/>
            <a:gdLst>
              <a:gd name="connsiteX0" fmla="*/ 0 w 4006515"/>
              <a:gd name="connsiteY0" fmla="*/ 1299411 h 1299411"/>
              <a:gd name="connsiteX1" fmla="*/ 0 w 4006515"/>
              <a:gd name="connsiteY1" fmla="*/ 0 h 1299411"/>
              <a:gd name="connsiteX2" fmla="*/ 4006515 w 4006515"/>
              <a:gd name="connsiteY2" fmla="*/ 0 h 1299411"/>
              <a:gd name="connsiteX3" fmla="*/ 4006515 w 4006515"/>
              <a:gd name="connsiteY3" fmla="*/ 312821 h 1299411"/>
              <a:gd name="connsiteX0" fmla="*/ 0 w 4006515"/>
              <a:gd name="connsiteY0" fmla="*/ 1299411 h 1299411"/>
              <a:gd name="connsiteX1" fmla="*/ 0 w 4006515"/>
              <a:gd name="connsiteY1" fmla="*/ 0 h 1299411"/>
              <a:gd name="connsiteX2" fmla="*/ 4006515 w 4006515"/>
              <a:gd name="connsiteY2" fmla="*/ 0 h 1299411"/>
              <a:gd name="connsiteX3" fmla="*/ 4006515 w 4006515"/>
              <a:gd name="connsiteY3" fmla="*/ 218301 h 1299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515" h="1299411">
                <a:moveTo>
                  <a:pt x="0" y="1299411"/>
                </a:moveTo>
                <a:lnTo>
                  <a:pt x="0" y="0"/>
                </a:lnTo>
                <a:lnTo>
                  <a:pt x="4006515" y="0"/>
                </a:lnTo>
                <a:lnTo>
                  <a:pt x="4006515" y="218301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59D995A-172A-2542-A0D2-53802221C579}"/>
                  </a:ext>
                </a:extLst>
              </p:cNvPr>
              <p:cNvSpPr txBox="1"/>
              <p:nvPr/>
            </p:nvSpPr>
            <p:spPr>
              <a:xfrm>
                <a:off x="4554427" y="5689698"/>
                <a:ext cx="6339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59D995A-172A-2542-A0D2-53802221C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7" y="5689698"/>
                <a:ext cx="633956" cy="369332"/>
              </a:xfrm>
              <a:prstGeom prst="rect">
                <a:avLst/>
              </a:prstGeom>
              <a:blipFill>
                <a:blip r:embed="rId3"/>
                <a:stretch>
                  <a:fillRect l="-1961" r="-784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7850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D1DB4D4D-11BB-2A4D-A1B7-702FFD1773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Cumulative Effect</a:t>
            </a:r>
            <a:br>
              <a:rPr lang="en-US" altLang="en-US"/>
            </a:br>
            <a:r>
              <a:rPr lang="en-US" altLang="en-US"/>
              <a:t>(Indirect Response)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F71B9956-3133-4C4B-90A4-36E547E50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Drug impacts the “rate of change” of the effect</a:t>
            </a:r>
          </a:p>
          <a:p>
            <a:pPr lvl="1"/>
            <a:r>
              <a:rPr lang="en-US"/>
              <a:t>Synthesis or degradation of a protein</a:t>
            </a:r>
          </a:p>
          <a:p>
            <a:pPr lvl="1"/>
            <a:r>
              <a:rPr lang="en-US"/>
              <a:t>Growing/shrinking tumor</a:t>
            </a:r>
          </a:p>
          <a:p>
            <a:r>
              <a:rPr lang="en-US"/>
              <a:t>Could be a stimulatory or inhibitory effect on either the input or the output rate</a:t>
            </a:r>
          </a:p>
        </p:txBody>
      </p:sp>
      <p:sp>
        <p:nvSpPr>
          <p:cNvPr id="6146" name="Footer Placeholder 3">
            <a:extLst>
              <a:ext uri="{FF2B5EF4-FFF2-40B4-BE49-F238E27FC236}">
                <a16:creationId xmlns:a16="http://schemas.microsoft.com/office/drawing/2014/main" id="{E7824BC3-0274-E244-B4C2-B6EFE93617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FB2742-FFB4-5046-AE35-82683A55205E}" type="slidenum">
              <a:rPr lang="en-US" altLang="en-US" sz="900">
                <a:solidFill>
                  <a:srgbClr val="7F7F7F"/>
                </a:solidFill>
              </a:rPr>
              <a:pPr/>
              <a:t>33</a:t>
            </a:fld>
            <a:r>
              <a:rPr lang="en-US" altLang="en-US" sz="900">
                <a:solidFill>
                  <a:srgbClr val="7F7F7F"/>
                </a:solidFill>
              </a:rPr>
              <a:t> | Presentation Title | Presenter Name | Date | Subject | Business Use Only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84C5DF-D64F-0143-B0B3-A81410FDBFCD}"/>
              </a:ext>
            </a:extLst>
          </p:cNvPr>
          <p:cNvSpPr/>
          <p:nvPr/>
        </p:nvSpPr>
        <p:spPr>
          <a:xfrm>
            <a:off x="2808930" y="4950221"/>
            <a:ext cx="799124" cy="76346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C</a:t>
            </a:r>
            <a:endParaRPr lang="en-US" sz="3600" baseline="-2500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6234C1-75D4-F947-9215-6821AF5D84F0}"/>
              </a:ext>
            </a:extLst>
          </p:cNvPr>
          <p:cNvSpPr txBox="1"/>
          <p:nvPr/>
        </p:nvSpPr>
        <p:spPr>
          <a:xfrm>
            <a:off x="1521838" y="5074245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Dose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BFDE49-DB9E-8F4D-B038-A81606D95BA1}"/>
              </a:ext>
            </a:extLst>
          </p:cNvPr>
          <p:cNvCxnSpPr>
            <a:cxnSpLocks/>
          </p:cNvCxnSpPr>
          <p:nvPr/>
        </p:nvCxnSpPr>
        <p:spPr>
          <a:xfrm>
            <a:off x="2426253" y="5326754"/>
            <a:ext cx="3995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CB39C6-D0BD-B24D-A29B-5F6D32ED102F}"/>
              </a:ext>
            </a:extLst>
          </p:cNvPr>
          <p:cNvCxnSpPr>
            <a:cxnSpLocks/>
          </p:cNvCxnSpPr>
          <p:nvPr/>
        </p:nvCxnSpPr>
        <p:spPr>
          <a:xfrm>
            <a:off x="3208492" y="5732738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2984E91-28A3-C349-A2D7-81F43E24CD66}"/>
              </a:ext>
            </a:extLst>
          </p:cNvPr>
          <p:cNvSpPr txBox="1"/>
          <p:nvPr/>
        </p:nvSpPr>
        <p:spPr>
          <a:xfrm>
            <a:off x="3211945" y="5648940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k</a:t>
            </a:r>
            <a:r>
              <a:rPr lang="en-US" sz="2400" baseline="-25000"/>
              <a:t>10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C3FF8F-4472-CD47-88DC-BB9F5C4309AE}"/>
              </a:ext>
            </a:extLst>
          </p:cNvPr>
          <p:cNvSpPr/>
          <p:nvPr/>
        </p:nvSpPr>
        <p:spPr>
          <a:xfrm>
            <a:off x="4180530" y="4950221"/>
            <a:ext cx="799124" cy="76346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E</a:t>
            </a:r>
            <a:endParaRPr lang="en-US" sz="3600" baseline="-2500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FFEC72F-E0A8-2D41-9627-D0E8994A5EE9}"/>
              </a:ext>
            </a:extLst>
          </p:cNvPr>
          <p:cNvCxnSpPr>
            <a:cxnSpLocks/>
          </p:cNvCxnSpPr>
          <p:nvPr/>
        </p:nvCxnSpPr>
        <p:spPr>
          <a:xfrm>
            <a:off x="4561042" y="5732738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EE37FD1-EC15-C942-A58A-F892E36CD616}"/>
              </a:ext>
            </a:extLst>
          </p:cNvPr>
          <p:cNvCxnSpPr>
            <a:cxnSpLocks/>
          </p:cNvCxnSpPr>
          <p:nvPr/>
        </p:nvCxnSpPr>
        <p:spPr>
          <a:xfrm>
            <a:off x="4561042" y="4627838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16B549-1EA4-CF4E-83DD-7AA271705C31}"/>
                  </a:ext>
                </a:extLst>
              </p:cNvPr>
              <p:cNvSpPr txBox="1"/>
              <p:nvPr/>
            </p:nvSpPr>
            <p:spPr>
              <a:xfrm>
                <a:off x="4318604" y="4194250"/>
                <a:ext cx="4848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16B549-1EA4-CF4E-83DD-7AA271705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604" y="4194250"/>
                <a:ext cx="484876" cy="369332"/>
              </a:xfrm>
              <a:prstGeom prst="rect">
                <a:avLst/>
              </a:prstGeom>
              <a:blipFill>
                <a:blip r:embed="rId2"/>
                <a:stretch>
                  <a:fillRect l="-2564" r="-1282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27">
            <a:extLst>
              <a:ext uri="{FF2B5EF4-FFF2-40B4-BE49-F238E27FC236}">
                <a16:creationId xmlns:a16="http://schemas.microsoft.com/office/drawing/2014/main" id="{93857CC2-44A8-F746-A03E-9214306440FC}"/>
              </a:ext>
            </a:extLst>
          </p:cNvPr>
          <p:cNvSpPr/>
          <p:nvPr/>
        </p:nvSpPr>
        <p:spPr>
          <a:xfrm>
            <a:off x="3185127" y="3767001"/>
            <a:ext cx="4379494" cy="1770652"/>
          </a:xfrm>
          <a:custGeom>
            <a:avLst/>
            <a:gdLst>
              <a:gd name="connsiteX0" fmla="*/ 0 w 4006515"/>
              <a:gd name="connsiteY0" fmla="*/ 1299411 h 1299411"/>
              <a:gd name="connsiteX1" fmla="*/ 0 w 4006515"/>
              <a:gd name="connsiteY1" fmla="*/ 0 h 1299411"/>
              <a:gd name="connsiteX2" fmla="*/ 4006515 w 4006515"/>
              <a:gd name="connsiteY2" fmla="*/ 0 h 1299411"/>
              <a:gd name="connsiteX3" fmla="*/ 4006515 w 4006515"/>
              <a:gd name="connsiteY3" fmla="*/ 312821 h 1299411"/>
              <a:gd name="connsiteX0" fmla="*/ 0 w 4006515"/>
              <a:gd name="connsiteY0" fmla="*/ 1299411 h 1299411"/>
              <a:gd name="connsiteX1" fmla="*/ 0 w 4006515"/>
              <a:gd name="connsiteY1" fmla="*/ 0 h 1299411"/>
              <a:gd name="connsiteX2" fmla="*/ 4006515 w 4006515"/>
              <a:gd name="connsiteY2" fmla="*/ 0 h 1299411"/>
              <a:gd name="connsiteX3" fmla="*/ 4006515 w 4006515"/>
              <a:gd name="connsiteY3" fmla="*/ 218301 h 1299411"/>
              <a:gd name="connsiteX0" fmla="*/ 0 w 4379494"/>
              <a:gd name="connsiteY0" fmla="*/ 1299411 h 1987178"/>
              <a:gd name="connsiteX1" fmla="*/ 0 w 4379494"/>
              <a:gd name="connsiteY1" fmla="*/ 0 h 1987178"/>
              <a:gd name="connsiteX2" fmla="*/ 4006515 w 4379494"/>
              <a:gd name="connsiteY2" fmla="*/ 0 h 1987178"/>
              <a:gd name="connsiteX3" fmla="*/ 4379494 w 4379494"/>
              <a:gd name="connsiteY3" fmla="*/ 1987178 h 1987178"/>
              <a:gd name="connsiteX0" fmla="*/ 0 w 4379494"/>
              <a:gd name="connsiteY0" fmla="*/ 1299411 h 1987178"/>
              <a:gd name="connsiteX1" fmla="*/ 0 w 4379494"/>
              <a:gd name="connsiteY1" fmla="*/ 0 h 1987178"/>
              <a:gd name="connsiteX2" fmla="*/ 4367462 w 4379494"/>
              <a:gd name="connsiteY2" fmla="*/ 27006 h 1987178"/>
              <a:gd name="connsiteX3" fmla="*/ 4379494 w 4379494"/>
              <a:gd name="connsiteY3" fmla="*/ 1987178 h 1987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9494" h="1987178">
                <a:moveTo>
                  <a:pt x="0" y="1299411"/>
                </a:moveTo>
                <a:lnTo>
                  <a:pt x="0" y="0"/>
                </a:lnTo>
                <a:lnTo>
                  <a:pt x="4367462" y="27006"/>
                </a:lnTo>
                <a:cubicBezTo>
                  <a:pt x="4371473" y="680397"/>
                  <a:pt x="4375483" y="1333787"/>
                  <a:pt x="4379494" y="1987178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F9B4EB-F537-2D4F-B92E-AD864F776AEC}"/>
                  </a:ext>
                </a:extLst>
              </p:cNvPr>
              <p:cNvSpPr txBox="1"/>
              <p:nvPr/>
            </p:nvSpPr>
            <p:spPr>
              <a:xfrm>
                <a:off x="4719991" y="5582002"/>
                <a:ext cx="3807517" cy="756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out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±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F9B4EB-F537-2D4F-B92E-AD864F77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991" y="5582002"/>
                <a:ext cx="3807517" cy="756617"/>
              </a:xfrm>
              <a:prstGeom prst="rect">
                <a:avLst/>
              </a:prstGeom>
              <a:blipFill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8748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D1DB4D4D-11BB-2A4D-A1B7-702FFD1773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Cumulative Effect Equations</a:t>
            </a:r>
            <a:br>
              <a:rPr lang="en-US" altLang="en-US"/>
            </a:br>
            <a:r>
              <a:rPr lang="en-US" altLang="en-US"/>
              <a:t>(Indirect Response)</a:t>
            </a:r>
          </a:p>
        </p:txBody>
      </p:sp>
      <p:sp>
        <p:nvSpPr>
          <p:cNvPr id="6146" name="Footer Placeholder 3">
            <a:extLst>
              <a:ext uri="{FF2B5EF4-FFF2-40B4-BE49-F238E27FC236}">
                <a16:creationId xmlns:a16="http://schemas.microsoft.com/office/drawing/2014/main" id="{E7824BC3-0274-E244-B4C2-B6EFE93617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FB2742-FFB4-5046-AE35-82683A55205E}" type="slidenum">
              <a:rPr lang="en-US" altLang="en-US" sz="900">
                <a:solidFill>
                  <a:srgbClr val="7F7F7F"/>
                </a:solidFill>
              </a:rPr>
              <a:pPr/>
              <a:t>34</a:t>
            </a:fld>
            <a:r>
              <a:rPr lang="en-US" altLang="en-US" sz="900">
                <a:solidFill>
                  <a:srgbClr val="7F7F7F"/>
                </a:solidFill>
              </a:rPr>
              <a:t> | Presentation Title | Presenter Name | Date | Subject | Business Use Only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84C5DF-D64F-0143-B0B3-A81410FDBFCD}"/>
              </a:ext>
            </a:extLst>
          </p:cNvPr>
          <p:cNvSpPr/>
          <p:nvPr/>
        </p:nvSpPr>
        <p:spPr>
          <a:xfrm>
            <a:off x="2808930" y="1906233"/>
            <a:ext cx="799124" cy="76346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C</a:t>
            </a:r>
            <a:endParaRPr lang="en-US" sz="3600" baseline="-2500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6234C1-75D4-F947-9215-6821AF5D84F0}"/>
              </a:ext>
            </a:extLst>
          </p:cNvPr>
          <p:cNvSpPr txBox="1"/>
          <p:nvPr/>
        </p:nvSpPr>
        <p:spPr>
          <a:xfrm>
            <a:off x="1521838" y="2030257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Dose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BFDE49-DB9E-8F4D-B038-A81606D95BA1}"/>
              </a:ext>
            </a:extLst>
          </p:cNvPr>
          <p:cNvCxnSpPr>
            <a:cxnSpLocks/>
          </p:cNvCxnSpPr>
          <p:nvPr/>
        </p:nvCxnSpPr>
        <p:spPr>
          <a:xfrm>
            <a:off x="2426253" y="2282766"/>
            <a:ext cx="3995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CB39C6-D0BD-B24D-A29B-5F6D32ED102F}"/>
              </a:ext>
            </a:extLst>
          </p:cNvPr>
          <p:cNvCxnSpPr>
            <a:cxnSpLocks/>
          </p:cNvCxnSpPr>
          <p:nvPr/>
        </p:nvCxnSpPr>
        <p:spPr>
          <a:xfrm>
            <a:off x="3208492" y="2688750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2984E91-28A3-C349-A2D7-81F43E24CD66}"/>
              </a:ext>
            </a:extLst>
          </p:cNvPr>
          <p:cNvSpPr txBox="1"/>
          <p:nvPr/>
        </p:nvSpPr>
        <p:spPr>
          <a:xfrm>
            <a:off x="3211945" y="2604952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k</a:t>
            </a:r>
            <a:r>
              <a:rPr lang="en-US" sz="2400" baseline="-25000"/>
              <a:t>10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C3FF8F-4472-CD47-88DC-BB9F5C4309AE}"/>
              </a:ext>
            </a:extLst>
          </p:cNvPr>
          <p:cNvSpPr/>
          <p:nvPr/>
        </p:nvSpPr>
        <p:spPr>
          <a:xfrm>
            <a:off x="4180530" y="1906233"/>
            <a:ext cx="799124" cy="76346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E</a:t>
            </a:r>
            <a:endParaRPr lang="en-US" sz="3600" baseline="-2500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FFEC72F-E0A8-2D41-9627-D0E8994A5EE9}"/>
              </a:ext>
            </a:extLst>
          </p:cNvPr>
          <p:cNvCxnSpPr>
            <a:cxnSpLocks/>
          </p:cNvCxnSpPr>
          <p:nvPr/>
        </p:nvCxnSpPr>
        <p:spPr>
          <a:xfrm>
            <a:off x="4561042" y="2688750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EE37FD1-EC15-C942-A58A-F892E36CD616}"/>
              </a:ext>
            </a:extLst>
          </p:cNvPr>
          <p:cNvCxnSpPr>
            <a:cxnSpLocks/>
          </p:cNvCxnSpPr>
          <p:nvPr/>
        </p:nvCxnSpPr>
        <p:spPr>
          <a:xfrm>
            <a:off x="4561042" y="1583850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16B549-1EA4-CF4E-83DD-7AA271705C31}"/>
                  </a:ext>
                </a:extLst>
              </p:cNvPr>
              <p:cNvSpPr txBox="1"/>
              <p:nvPr/>
            </p:nvSpPr>
            <p:spPr>
              <a:xfrm>
                <a:off x="4572000" y="1314587"/>
                <a:ext cx="3509359" cy="756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16B549-1EA4-CF4E-83DD-7AA271705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314587"/>
                <a:ext cx="3509359" cy="756617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59D995A-172A-2542-A0D2-53802221C579}"/>
                  </a:ext>
                </a:extLst>
              </p:cNvPr>
              <p:cNvSpPr txBox="1"/>
              <p:nvPr/>
            </p:nvSpPr>
            <p:spPr>
              <a:xfrm>
                <a:off x="4554427" y="2645710"/>
                <a:ext cx="6339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59D995A-172A-2542-A0D2-53802221C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7" y="2645710"/>
                <a:ext cx="633956" cy="369332"/>
              </a:xfrm>
              <a:prstGeom prst="rect">
                <a:avLst/>
              </a:prstGeom>
              <a:blipFill>
                <a:blip r:embed="rId3"/>
                <a:stretch>
                  <a:fillRect l="-1961" r="-784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C9DA4CA-2CED-544F-9ABF-7BA750287F85}"/>
                  </a:ext>
                </a:extLst>
              </p:cNvPr>
              <p:cNvSpPr txBox="1"/>
              <p:nvPr/>
            </p:nvSpPr>
            <p:spPr>
              <a:xfrm>
                <a:off x="1163032" y="3793494"/>
                <a:ext cx="1946687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C9DA4CA-2CED-544F-9ABF-7BA750287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032" y="3793494"/>
                <a:ext cx="1946687" cy="701218"/>
              </a:xfrm>
              <a:prstGeom prst="rect">
                <a:avLst/>
              </a:prstGeom>
              <a:blipFill>
                <a:blip r:embed="rId4"/>
                <a:stretch>
                  <a:fillRect l="-3247" t="-1786" r="-1948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1D0E5BA-3F44-8345-96B9-3513B965C973}"/>
                  </a:ext>
                </a:extLst>
              </p:cNvPr>
              <p:cNvSpPr txBox="1"/>
              <p:nvPr/>
            </p:nvSpPr>
            <p:spPr>
              <a:xfrm>
                <a:off x="1163032" y="4798064"/>
                <a:ext cx="4680127" cy="763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1D0E5BA-3F44-8345-96B9-3513B965C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032" y="4798064"/>
                <a:ext cx="4680127" cy="763992"/>
              </a:xfrm>
              <a:prstGeom prst="rect">
                <a:avLst/>
              </a:prstGeom>
              <a:blipFill>
                <a:blip r:embed="rId5"/>
                <a:stretch>
                  <a:fillRect l="-1084" t="-1639" r="-1897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64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5B15-29D0-A748-AD93-312A5FAE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steady states for </a:t>
            </a:r>
            <a:r>
              <a:rPr lang="en-US" err="1"/>
              <a:t>indircet</a:t>
            </a:r>
            <a:r>
              <a:rPr lang="en-US"/>
              <a:t> response equation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C9D62-CB32-374C-AE7D-322DBC530B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35</a:t>
            </a:fld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F743E2-AAB5-B84C-A016-352A8EB8E147}"/>
                  </a:ext>
                </a:extLst>
              </p:cNvPr>
              <p:cNvSpPr txBox="1"/>
              <p:nvPr/>
            </p:nvSpPr>
            <p:spPr>
              <a:xfrm>
                <a:off x="2438379" y="1790170"/>
                <a:ext cx="4680127" cy="763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F743E2-AAB5-B84C-A016-352A8EB8E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79" y="1790170"/>
                <a:ext cx="4680127" cy="763992"/>
              </a:xfrm>
              <a:prstGeom prst="rect">
                <a:avLst/>
              </a:prstGeom>
              <a:blipFill>
                <a:blip r:embed="rId2"/>
                <a:stretch>
                  <a:fillRect l="-1084" t="-1639" r="-1626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53AAD8C-B445-4B4F-873A-231472C8ABED}"/>
              </a:ext>
            </a:extLst>
          </p:cNvPr>
          <p:cNvCxnSpPr>
            <a:cxnSpLocks/>
          </p:cNvCxnSpPr>
          <p:nvPr/>
        </p:nvCxnSpPr>
        <p:spPr>
          <a:xfrm flipH="1">
            <a:off x="3093268" y="2745331"/>
            <a:ext cx="1833929" cy="135408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067CEF-3A7D-DE45-BB95-CAF149033AAA}"/>
              </a:ext>
            </a:extLst>
          </p:cNvPr>
          <p:cNvCxnSpPr>
            <a:cxnSpLocks/>
          </p:cNvCxnSpPr>
          <p:nvPr/>
        </p:nvCxnSpPr>
        <p:spPr>
          <a:xfrm>
            <a:off x="4927197" y="2745331"/>
            <a:ext cx="2375971" cy="124519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8757B94-8146-1344-970F-6CB48CCE82D7}"/>
              </a:ext>
            </a:extLst>
          </p:cNvPr>
          <p:cNvSpPr txBox="1"/>
          <p:nvPr/>
        </p:nvSpPr>
        <p:spPr>
          <a:xfrm>
            <a:off x="1759950" y="2894360"/>
            <a:ext cx="252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When C=0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24CEFA-F3A3-5445-A366-E5844469273A}"/>
              </a:ext>
            </a:extLst>
          </p:cNvPr>
          <p:cNvSpPr txBox="1"/>
          <p:nvPr/>
        </p:nvSpPr>
        <p:spPr>
          <a:xfrm>
            <a:off x="6153543" y="2937360"/>
            <a:ext cx="252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At large concentrations,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561559-AD24-3449-941B-4139E82BB448}"/>
                  </a:ext>
                </a:extLst>
              </p:cNvPr>
              <p:cNvSpPr txBox="1"/>
              <p:nvPr/>
            </p:nvSpPr>
            <p:spPr>
              <a:xfrm>
                <a:off x="914400" y="4197193"/>
                <a:ext cx="3163687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561559-AD24-3449-941B-4139E82BB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197193"/>
                <a:ext cx="3163687" cy="701218"/>
              </a:xfrm>
              <a:prstGeom prst="rect">
                <a:avLst/>
              </a:prstGeom>
              <a:blipFill>
                <a:blip r:embed="rId3"/>
                <a:stretch>
                  <a:fillRect l="-2008" t="-1754" r="-2811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65EA34-748F-D648-B76A-61798B5D9F36}"/>
                  </a:ext>
                </a:extLst>
              </p:cNvPr>
              <p:cNvSpPr txBox="1"/>
              <p:nvPr/>
            </p:nvSpPr>
            <p:spPr>
              <a:xfrm>
                <a:off x="994506" y="5068241"/>
                <a:ext cx="1506823" cy="763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65EA34-748F-D648-B76A-61798B5D9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506" y="5068241"/>
                <a:ext cx="1506823" cy="763671"/>
              </a:xfrm>
              <a:prstGeom prst="rect">
                <a:avLst/>
              </a:prstGeom>
              <a:blipFill>
                <a:blip r:embed="rId4"/>
                <a:stretch>
                  <a:fillRect l="-2500" t="-1639" r="-5833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0CDC910-46C6-5844-A172-949433CA3DD4}"/>
                  </a:ext>
                </a:extLst>
              </p:cNvPr>
              <p:cNvSpPr txBox="1"/>
              <p:nvPr/>
            </p:nvSpPr>
            <p:spPr>
              <a:xfrm>
                <a:off x="4572000" y="4188432"/>
                <a:ext cx="4633833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0CDC910-46C6-5844-A172-949433CA3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188432"/>
                <a:ext cx="4633833" cy="701218"/>
              </a:xfrm>
              <a:prstGeom prst="rect">
                <a:avLst/>
              </a:prstGeom>
              <a:blipFill>
                <a:blip r:embed="rId5"/>
                <a:stretch>
                  <a:fillRect l="-1096" t="-1786" r="-1918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755223-02DD-AC4A-BB32-F33357D092FD}"/>
                  </a:ext>
                </a:extLst>
              </p:cNvPr>
              <p:cNvSpPr txBox="1"/>
              <p:nvPr/>
            </p:nvSpPr>
            <p:spPr>
              <a:xfrm>
                <a:off x="4572000" y="5065997"/>
                <a:ext cx="3566104" cy="7659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(1+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755223-02DD-AC4A-BB32-F33357D09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065997"/>
                <a:ext cx="3566104" cy="765915"/>
              </a:xfrm>
              <a:prstGeom prst="rect">
                <a:avLst/>
              </a:prstGeom>
              <a:blipFill>
                <a:blip r:embed="rId6"/>
                <a:stretch>
                  <a:fillRect l="-1423" t="-3279" r="-249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486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3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ECB8337-2A75-C24C-A039-29CE92713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137" y="1417320"/>
            <a:ext cx="3423833" cy="3423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B75B15-29D0-A748-AD93-312A5FAEE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279296" cy="960120"/>
          </a:xfrm>
        </p:spPr>
        <p:txBody>
          <a:bodyPr/>
          <a:lstStyle/>
          <a:p>
            <a:r>
              <a:rPr lang="en-US"/>
              <a:t>Solution for very large concentration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C9D62-CB32-374C-AE7D-322DBC530B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36</a:t>
            </a:fld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F743E2-AAB5-B84C-A016-352A8EB8E147}"/>
                  </a:ext>
                </a:extLst>
              </p:cNvPr>
              <p:cNvSpPr txBox="1"/>
              <p:nvPr/>
            </p:nvSpPr>
            <p:spPr>
              <a:xfrm>
                <a:off x="388537" y="1230273"/>
                <a:ext cx="4115807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F743E2-AAB5-B84C-A016-352A8EB8E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37" y="1230273"/>
                <a:ext cx="4115807" cy="701218"/>
              </a:xfrm>
              <a:prstGeom prst="rect">
                <a:avLst/>
              </a:prstGeom>
              <a:blipFill>
                <a:blip r:embed="rId3"/>
                <a:stretch>
                  <a:fillRect l="-1231" t="-1786" r="-184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65EA34-748F-D648-B76A-61798B5D9F36}"/>
                  </a:ext>
                </a:extLst>
              </p:cNvPr>
              <p:cNvSpPr txBox="1"/>
              <p:nvPr/>
            </p:nvSpPr>
            <p:spPr>
              <a:xfrm>
                <a:off x="388537" y="1946822"/>
                <a:ext cx="1484765" cy="763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65EA34-748F-D648-B76A-61798B5D9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37" y="1946822"/>
                <a:ext cx="1484765" cy="763671"/>
              </a:xfrm>
              <a:prstGeom prst="rect">
                <a:avLst/>
              </a:prstGeom>
              <a:blipFill>
                <a:blip r:embed="rId4"/>
                <a:stretch>
                  <a:fillRect l="-3390" t="-1639" r="-6780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755223-02DD-AC4A-BB32-F33357D092FD}"/>
                  </a:ext>
                </a:extLst>
              </p:cNvPr>
              <p:cNvSpPr txBox="1"/>
              <p:nvPr/>
            </p:nvSpPr>
            <p:spPr>
              <a:xfrm>
                <a:off x="388537" y="2601856"/>
                <a:ext cx="3565079" cy="7791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755223-02DD-AC4A-BB32-F33357D09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37" y="2601856"/>
                <a:ext cx="3565079" cy="779188"/>
              </a:xfrm>
              <a:prstGeom prst="rect">
                <a:avLst/>
              </a:prstGeom>
              <a:blipFill>
                <a:blip r:embed="rId5"/>
                <a:stretch>
                  <a:fillRect l="-1423" r="-2491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5D9A1C-F039-7845-B57F-C49CDDA1DFFE}"/>
                  </a:ext>
                </a:extLst>
              </p:cNvPr>
              <p:cNvSpPr txBox="1"/>
              <p:nvPr/>
            </p:nvSpPr>
            <p:spPr>
              <a:xfrm>
                <a:off x="355706" y="4561339"/>
                <a:ext cx="5226431" cy="416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5D9A1C-F039-7845-B57F-C49CDDA1D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06" y="4561339"/>
                <a:ext cx="5226431" cy="416845"/>
              </a:xfrm>
              <a:prstGeom prst="rect">
                <a:avLst/>
              </a:prstGeom>
              <a:blipFill>
                <a:blip r:embed="rId6"/>
                <a:stretch>
                  <a:fillRect l="-72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Down Arrow 17">
            <a:extLst>
              <a:ext uri="{FF2B5EF4-FFF2-40B4-BE49-F238E27FC236}">
                <a16:creationId xmlns:a16="http://schemas.microsoft.com/office/drawing/2014/main" id="{B0925D31-01A2-D943-98B8-11B16CD9C918}"/>
              </a:ext>
            </a:extLst>
          </p:cNvPr>
          <p:cNvSpPr/>
          <p:nvPr/>
        </p:nvSpPr>
        <p:spPr>
          <a:xfrm>
            <a:off x="2446440" y="3602668"/>
            <a:ext cx="444500" cy="889000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5886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8328ADA-6984-CA41-82FF-D9B1233F1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674" y="2282942"/>
            <a:ext cx="4397197" cy="439719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C8BDE2E-B326-D247-B4D6-3B41CBB9B9F0}"/>
              </a:ext>
            </a:extLst>
          </p:cNvPr>
          <p:cNvGrpSpPr/>
          <p:nvPr/>
        </p:nvGrpSpPr>
        <p:grpSpPr>
          <a:xfrm>
            <a:off x="6400973" y="3532244"/>
            <a:ext cx="452991" cy="421508"/>
            <a:chOff x="6275118" y="3783840"/>
            <a:chExt cx="620983" cy="59765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D693FD-E9A6-A14A-A1D0-83AEA7DC17ED}"/>
                </a:ext>
              </a:extLst>
            </p:cNvPr>
            <p:cNvCxnSpPr/>
            <p:nvPr/>
          </p:nvCxnSpPr>
          <p:spPr>
            <a:xfrm>
              <a:off x="6286501" y="4381497"/>
              <a:ext cx="609600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0E69239-98B9-DD45-B24C-9F689A36574B}"/>
                </a:ext>
              </a:extLst>
            </p:cNvPr>
            <p:cNvSpPr txBox="1"/>
            <p:nvPr/>
          </p:nvSpPr>
          <p:spPr>
            <a:xfrm>
              <a:off x="6275118" y="3783840"/>
              <a:ext cx="527709" cy="461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/>
                <a:t>6h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D841F0D-3358-EF43-993D-B5CF2D521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2942"/>
            <a:ext cx="4481293" cy="4481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52EF0B-2AB3-D446-8BD5-2CF2BD8C9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Cumulative Effect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8CB03-DDCA-2A43-B465-50FF3E386F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37</a:t>
            </a:fld>
            <a:endParaRPr lang="uk-U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CFC82A-FCC0-E744-A09C-1DB869780EC9}"/>
              </a:ext>
            </a:extLst>
          </p:cNvPr>
          <p:cNvSpPr txBox="1"/>
          <p:nvPr/>
        </p:nvSpPr>
        <p:spPr>
          <a:xfrm>
            <a:off x="2293864" y="2367039"/>
            <a:ext cx="2109873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Terminal</a:t>
            </a:r>
          </a:p>
          <a:p>
            <a:pPr algn="l"/>
            <a:r>
              <a:rPr lang="en-US" sz="2400"/>
              <a:t>Half-Life = 6 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AF309B-C450-5B46-920E-55396CD512BD}"/>
              </a:ext>
            </a:extLst>
          </p:cNvPr>
          <p:cNvSpPr/>
          <p:nvPr/>
        </p:nvSpPr>
        <p:spPr>
          <a:xfrm>
            <a:off x="3398478" y="1048846"/>
            <a:ext cx="799124" cy="76346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C</a:t>
            </a:r>
            <a:endParaRPr lang="en-US" sz="3600" baseline="-2500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236D0-7618-8C49-AB01-566D9916A52C}"/>
              </a:ext>
            </a:extLst>
          </p:cNvPr>
          <p:cNvSpPr txBox="1"/>
          <p:nvPr/>
        </p:nvSpPr>
        <p:spPr>
          <a:xfrm>
            <a:off x="2111386" y="1172870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Dose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E8C50A9-D115-F941-9FD7-44B703378C55}"/>
              </a:ext>
            </a:extLst>
          </p:cNvPr>
          <p:cNvCxnSpPr>
            <a:cxnSpLocks/>
          </p:cNvCxnSpPr>
          <p:nvPr/>
        </p:nvCxnSpPr>
        <p:spPr>
          <a:xfrm>
            <a:off x="3015801" y="1425379"/>
            <a:ext cx="3995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10A4D24-F4D3-6245-965E-E735AE30BF27}"/>
              </a:ext>
            </a:extLst>
          </p:cNvPr>
          <p:cNvCxnSpPr>
            <a:cxnSpLocks/>
          </p:cNvCxnSpPr>
          <p:nvPr/>
        </p:nvCxnSpPr>
        <p:spPr>
          <a:xfrm>
            <a:off x="3798040" y="1831363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C51667C-A01A-5C4F-9BDB-D040FE57E486}"/>
              </a:ext>
            </a:extLst>
          </p:cNvPr>
          <p:cNvSpPr txBox="1"/>
          <p:nvPr/>
        </p:nvSpPr>
        <p:spPr>
          <a:xfrm>
            <a:off x="3801493" y="1747565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k</a:t>
            </a:r>
            <a:r>
              <a:rPr lang="en-US" sz="2400" baseline="-25000"/>
              <a:t>10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998071-B20D-1541-A6D7-247338B1CA2D}"/>
              </a:ext>
            </a:extLst>
          </p:cNvPr>
          <p:cNvSpPr/>
          <p:nvPr/>
        </p:nvSpPr>
        <p:spPr>
          <a:xfrm>
            <a:off x="4770078" y="1048846"/>
            <a:ext cx="799124" cy="76346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E</a:t>
            </a:r>
            <a:endParaRPr lang="en-US" sz="3600" baseline="-2500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90E8A14-ECDD-2244-9531-F21BA4107C79}"/>
              </a:ext>
            </a:extLst>
          </p:cNvPr>
          <p:cNvCxnSpPr>
            <a:cxnSpLocks/>
          </p:cNvCxnSpPr>
          <p:nvPr/>
        </p:nvCxnSpPr>
        <p:spPr>
          <a:xfrm>
            <a:off x="5150590" y="1831363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2592422-E2BA-5A4D-BDAD-B58727969423}"/>
              </a:ext>
            </a:extLst>
          </p:cNvPr>
          <p:cNvCxnSpPr>
            <a:cxnSpLocks/>
          </p:cNvCxnSpPr>
          <p:nvPr/>
        </p:nvCxnSpPr>
        <p:spPr>
          <a:xfrm>
            <a:off x="5150590" y="726463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5B62EA5-586E-9746-9459-32E87AB8BFC4}"/>
                  </a:ext>
                </a:extLst>
              </p:cNvPr>
              <p:cNvSpPr txBox="1"/>
              <p:nvPr/>
            </p:nvSpPr>
            <p:spPr>
              <a:xfrm>
                <a:off x="5161548" y="457200"/>
                <a:ext cx="3509359" cy="756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5B62EA5-586E-9746-9459-32E87AB8B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548" y="457200"/>
                <a:ext cx="3509359" cy="756617"/>
              </a:xfrm>
              <a:prstGeom prst="rect">
                <a:avLst/>
              </a:prstGeom>
              <a:blipFill>
                <a:blip r:embed="rId4"/>
                <a:stretch>
                  <a:fillRect t="-1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AE5C891-D6E7-4B43-9975-375BD063A97A}"/>
                  </a:ext>
                </a:extLst>
              </p:cNvPr>
              <p:cNvSpPr txBox="1"/>
              <p:nvPr/>
            </p:nvSpPr>
            <p:spPr>
              <a:xfrm>
                <a:off x="5143975" y="1788323"/>
                <a:ext cx="6339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AE5C891-D6E7-4B43-9975-375BD063A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975" y="1788323"/>
                <a:ext cx="633956" cy="369332"/>
              </a:xfrm>
              <a:prstGeom prst="rect">
                <a:avLst/>
              </a:prstGeom>
              <a:blipFill>
                <a:blip r:embed="rId5"/>
                <a:stretch>
                  <a:fillRect l="-1961" r="-784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903DF88E-0EE3-4548-9E83-2F2DED82685A}"/>
              </a:ext>
            </a:extLst>
          </p:cNvPr>
          <p:cNvSpPr txBox="1"/>
          <p:nvPr/>
        </p:nvSpPr>
        <p:spPr>
          <a:xfrm>
            <a:off x="6658565" y="5197657"/>
            <a:ext cx="2012342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/>
              <a:t>Doubling dose prolongs effect by 1 half-life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95762F-AAC1-1541-B0DA-CB7BC92922F9}"/>
              </a:ext>
            </a:extLst>
          </p:cNvPr>
          <p:cNvGrpSpPr/>
          <p:nvPr/>
        </p:nvGrpSpPr>
        <p:grpSpPr>
          <a:xfrm>
            <a:off x="5302797" y="2326207"/>
            <a:ext cx="3007796" cy="3566849"/>
            <a:chOff x="5302797" y="2326207"/>
            <a:chExt cx="3007796" cy="3566849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4DC26FB-3473-0D4B-BCFE-3044ED8E943E}"/>
                </a:ext>
              </a:extLst>
            </p:cNvPr>
            <p:cNvSpPr/>
            <p:nvPr/>
          </p:nvSpPr>
          <p:spPr>
            <a:xfrm>
              <a:off x="5302797" y="2510873"/>
              <a:ext cx="2273300" cy="3382183"/>
            </a:xfrm>
            <a:custGeom>
              <a:avLst/>
              <a:gdLst>
                <a:gd name="connsiteX0" fmla="*/ 0 w 2273300"/>
                <a:gd name="connsiteY0" fmla="*/ 3382183 h 3382183"/>
                <a:gd name="connsiteX1" fmla="*/ 38100 w 2273300"/>
                <a:gd name="connsiteY1" fmla="*/ 2023283 h 3382183"/>
                <a:gd name="connsiteX2" fmla="*/ 127000 w 2273300"/>
                <a:gd name="connsiteY2" fmla="*/ 727883 h 3382183"/>
                <a:gd name="connsiteX3" fmla="*/ 266700 w 2273300"/>
                <a:gd name="connsiteY3" fmla="*/ 169083 h 3382183"/>
                <a:gd name="connsiteX4" fmla="*/ 495300 w 2273300"/>
                <a:gd name="connsiteY4" fmla="*/ 16683 h 3382183"/>
                <a:gd name="connsiteX5" fmla="*/ 774700 w 2273300"/>
                <a:gd name="connsiteY5" fmla="*/ 3983 h 3382183"/>
                <a:gd name="connsiteX6" fmla="*/ 2273300 w 2273300"/>
                <a:gd name="connsiteY6" fmla="*/ 3983 h 338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3300" h="3382183">
                  <a:moveTo>
                    <a:pt x="0" y="3382183"/>
                  </a:moveTo>
                  <a:cubicBezTo>
                    <a:pt x="8466" y="2923924"/>
                    <a:pt x="16933" y="2465666"/>
                    <a:pt x="38100" y="2023283"/>
                  </a:cubicBezTo>
                  <a:cubicBezTo>
                    <a:pt x="59267" y="1580900"/>
                    <a:pt x="88900" y="1036916"/>
                    <a:pt x="127000" y="727883"/>
                  </a:cubicBezTo>
                  <a:cubicBezTo>
                    <a:pt x="165100" y="418850"/>
                    <a:pt x="205317" y="287616"/>
                    <a:pt x="266700" y="169083"/>
                  </a:cubicBezTo>
                  <a:cubicBezTo>
                    <a:pt x="328083" y="50550"/>
                    <a:pt x="410633" y="44200"/>
                    <a:pt x="495300" y="16683"/>
                  </a:cubicBezTo>
                  <a:cubicBezTo>
                    <a:pt x="579967" y="-10834"/>
                    <a:pt x="774700" y="3983"/>
                    <a:pt x="774700" y="3983"/>
                  </a:cubicBezTo>
                  <a:lnTo>
                    <a:pt x="2273300" y="3983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B933AA-F628-A74D-959E-4FA3608C12B6}"/>
                </a:ext>
              </a:extLst>
            </p:cNvPr>
            <p:cNvSpPr txBox="1"/>
            <p:nvPr/>
          </p:nvSpPr>
          <p:spPr>
            <a:xfrm>
              <a:off x="7576097" y="2326207"/>
              <a:ext cx="734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∞ mg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807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2EF0B-2AB3-D446-8BD5-2CF2BD8C9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Cumulative Effect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8CB03-DDCA-2A43-B465-50FF3E386F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38</a:t>
            </a:fld>
            <a:endParaRPr lang="uk-U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AF309B-C450-5B46-920E-55396CD512BD}"/>
              </a:ext>
            </a:extLst>
          </p:cNvPr>
          <p:cNvSpPr/>
          <p:nvPr/>
        </p:nvSpPr>
        <p:spPr>
          <a:xfrm>
            <a:off x="3398478" y="1048846"/>
            <a:ext cx="799124" cy="76346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C</a:t>
            </a:r>
            <a:endParaRPr lang="en-US" sz="3600" baseline="-2500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236D0-7618-8C49-AB01-566D9916A52C}"/>
              </a:ext>
            </a:extLst>
          </p:cNvPr>
          <p:cNvSpPr txBox="1"/>
          <p:nvPr/>
        </p:nvSpPr>
        <p:spPr>
          <a:xfrm>
            <a:off x="2111386" y="1172870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Dose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E8C50A9-D115-F941-9FD7-44B703378C55}"/>
              </a:ext>
            </a:extLst>
          </p:cNvPr>
          <p:cNvCxnSpPr>
            <a:cxnSpLocks/>
          </p:cNvCxnSpPr>
          <p:nvPr/>
        </p:nvCxnSpPr>
        <p:spPr>
          <a:xfrm>
            <a:off x="3015801" y="1425379"/>
            <a:ext cx="3995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10A4D24-F4D3-6245-965E-E735AE30BF27}"/>
              </a:ext>
            </a:extLst>
          </p:cNvPr>
          <p:cNvCxnSpPr>
            <a:cxnSpLocks/>
          </p:cNvCxnSpPr>
          <p:nvPr/>
        </p:nvCxnSpPr>
        <p:spPr>
          <a:xfrm>
            <a:off x="3798040" y="1831363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C51667C-A01A-5C4F-9BDB-D040FE57E486}"/>
              </a:ext>
            </a:extLst>
          </p:cNvPr>
          <p:cNvSpPr txBox="1"/>
          <p:nvPr/>
        </p:nvSpPr>
        <p:spPr>
          <a:xfrm>
            <a:off x="3801493" y="1747565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k</a:t>
            </a:r>
            <a:r>
              <a:rPr lang="en-US" sz="2400" baseline="-25000"/>
              <a:t>10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998071-B20D-1541-A6D7-247338B1CA2D}"/>
              </a:ext>
            </a:extLst>
          </p:cNvPr>
          <p:cNvSpPr/>
          <p:nvPr/>
        </p:nvSpPr>
        <p:spPr>
          <a:xfrm>
            <a:off x="4770078" y="1048846"/>
            <a:ext cx="799124" cy="76346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E</a:t>
            </a:r>
            <a:endParaRPr lang="en-US" sz="3600" baseline="-2500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90E8A14-ECDD-2244-9531-F21BA4107C79}"/>
              </a:ext>
            </a:extLst>
          </p:cNvPr>
          <p:cNvCxnSpPr>
            <a:cxnSpLocks/>
          </p:cNvCxnSpPr>
          <p:nvPr/>
        </p:nvCxnSpPr>
        <p:spPr>
          <a:xfrm>
            <a:off x="5150590" y="1831363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2592422-E2BA-5A4D-BDAD-B58727969423}"/>
              </a:ext>
            </a:extLst>
          </p:cNvPr>
          <p:cNvCxnSpPr>
            <a:cxnSpLocks/>
          </p:cNvCxnSpPr>
          <p:nvPr/>
        </p:nvCxnSpPr>
        <p:spPr>
          <a:xfrm>
            <a:off x="5150590" y="726463"/>
            <a:ext cx="3453" cy="337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5B62EA5-586E-9746-9459-32E87AB8BFC4}"/>
                  </a:ext>
                </a:extLst>
              </p:cNvPr>
              <p:cNvSpPr txBox="1"/>
              <p:nvPr/>
            </p:nvSpPr>
            <p:spPr>
              <a:xfrm>
                <a:off x="5161548" y="457200"/>
                <a:ext cx="3509359" cy="756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5B62EA5-586E-9746-9459-32E87AB8B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548" y="457200"/>
                <a:ext cx="3509359" cy="756617"/>
              </a:xfrm>
              <a:prstGeom prst="rect">
                <a:avLst/>
              </a:prstGeom>
              <a:blipFill>
                <a:blip r:embed="rId2"/>
                <a:stretch>
                  <a:fillRect t="-1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AE5C891-D6E7-4B43-9975-375BD063A97A}"/>
                  </a:ext>
                </a:extLst>
              </p:cNvPr>
              <p:cNvSpPr txBox="1"/>
              <p:nvPr/>
            </p:nvSpPr>
            <p:spPr>
              <a:xfrm>
                <a:off x="5143975" y="1788323"/>
                <a:ext cx="6339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AE5C891-D6E7-4B43-9975-375BD063A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975" y="1788323"/>
                <a:ext cx="633956" cy="369332"/>
              </a:xfrm>
              <a:prstGeom prst="rect">
                <a:avLst/>
              </a:prstGeom>
              <a:blipFill>
                <a:blip r:embed="rId3"/>
                <a:stretch>
                  <a:fillRect l="-1961" r="-784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38C61B-0028-124A-89EA-51D3B86BCB48}"/>
                  </a:ext>
                </a:extLst>
              </p:cNvPr>
              <p:cNvSpPr txBox="1"/>
              <p:nvPr/>
            </p:nvSpPr>
            <p:spPr>
              <a:xfrm>
                <a:off x="685800" y="2350205"/>
                <a:ext cx="1994777" cy="1231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=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100%/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000" b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=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1/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000" b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b="0"/>
              </a:p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=0.1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mg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L</m:t>
                    </m:r>
                  </m:oMath>
                </a14:m>
                <a:r>
                  <a:rPr lang="en-US" sz="200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38C61B-0028-124A-89EA-51D3B86BC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350205"/>
                <a:ext cx="1994777" cy="1231106"/>
              </a:xfrm>
              <a:prstGeom prst="rect">
                <a:avLst/>
              </a:prstGeom>
              <a:blipFill>
                <a:blip r:embed="rId4"/>
                <a:stretch>
                  <a:fillRect l="-4430" t="-1020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FA47F915-F77A-4E44-B6FB-3E0EF5570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674" y="2282942"/>
            <a:ext cx="4397197" cy="4397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217AE9-8422-A24E-9C4C-79A85A67EE88}"/>
                  </a:ext>
                </a:extLst>
              </p:cNvPr>
              <p:cNvSpPr txBox="1"/>
              <p:nvPr/>
            </p:nvSpPr>
            <p:spPr>
              <a:xfrm>
                <a:off x="227320" y="4083943"/>
                <a:ext cx="4500719" cy="19018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100%/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=100%</m:t>
                      </m:r>
                    </m:oMath>
                  </m:oMathPara>
                </a14:m>
                <a:endParaRPr lang="en-US" sz="2000" b="0" i="1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in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</m:oMath>
                </a14:m>
                <a:endParaRPr lang="en-US" sz="200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                =100%/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1+4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=500%</m:t>
                      </m:r>
                    </m:oMath>
                  </m:oMathPara>
                </a14:m>
                <a:endParaRPr lang="en-US" sz="200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 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500%/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=500%</m:t>
                      </m:r>
                    </m:oMath>
                  </m:oMathPara>
                </a14:m>
                <a:endParaRPr lang="en-US" sz="2000" b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217AE9-8422-A24E-9C4C-79A85A67E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20" y="4083943"/>
                <a:ext cx="4500719" cy="1901867"/>
              </a:xfrm>
              <a:prstGeom prst="rect">
                <a:avLst/>
              </a:prstGeom>
              <a:blipFill>
                <a:blip r:embed="rId6"/>
                <a:stretch>
                  <a:fillRect l="-2817" t="-1333"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527231-08EE-F14D-86F3-41C76CCE5FDC}"/>
              </a:ext>
            </a:extLst>
          </p:cNvPr>
          <p:cNvCxnSpPr/>
          <p:nvPr/>
        </p:nvCxnSpPr>
        <p:spPr>
          <a:xfrm>
            <a:off x="182754" y="3826042"/>
            <a:ext cx="3857263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04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D1DB4D4D-11BB-2A4D-A1B7-702FFD1773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 – Drug effect/response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8B76D1E-6ED6-5042-8C5B-83DD3E7CE6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/>
              <a:t>Immediate</a:t>
            </a:r>
          </a:p>
          <a:p>
            <a:pPr marL="0" indent="0" eaLnBrk="1" hangingPunct="1">
              <a:buNone/>
            </a:pPr>
            <a:endParaRPr lang="en-US" altLang="en-US"/>
          </a:p>
          <a:p>
            <a:pPr marL="0" indent="0" eaLnBrk="1" hangingPunct="1">
              <a:buNone/>
            </a:pPr>
            <a:endParaRPr lang="en-US" altLang="en-US"/>
          </a:p>
          <a:p>
            <a:pPr eaLnBrk="1" hangingPunct="1"/>
            <a:r>
              <a:rPr lang="en-US" altLang="en-US"/>
              <a:t>Delayed</a:t>
            </a:r>
          </a:p>
          <a:p>
            <a:pPr lvl="1" eaLnBrk="1" hangingPunct="1"/>
            <a:r>
              <a:rPr lang="en-US" altLang="en-US" sz="2000"/>
              <a:t>Distributional</a:t>
            </a:r>
          </a:p>
          <a:p>
            <a:pPr marL="0" indent="0" eaLnBrk="1" hangingPunct="1">
              <a:buNone/>
            </a:pPr>
            <a:endParaRPr lang="en-US" altLang="en-US"/>
          </a:p>
          <a:p>
            <a:pPr eaLnBrk="1" hangingPunct="1"/>
            <a:r>
              <a:rPr lang="en-US" altLang="en-US"/>
              <a:t>Cumulative</a:t>
            </a:r>
          </a:p>
          <a:p>
            <a:pPr lvl="1" eaLnBrk="1" hangingPunct="1"/>
            <a:r>
              <a:rPr lang="en-US" altLang="en-US" sz="2000"/>
              <a:t>Tumor shrinkage</a:t>
            </a:r>
          </a:p>
          <a:p>
            <a:pPr lvl="1" eaLnBrk="1" hangingPunct="1"/>
            <a:r>
              <a:rPr lang="en-GB" altLang="en-US" sz="2000"/>
              <a:t>Bone </a:t>
            </a:r>
            <a:r>
              <a:rPr lang="en-GB" altLang="en-US" sz="2000" err="1"/>
              <a:t>remodeling</a:t>
            </a:r>
            <a:endParaRPr lang="en-GB" altLang="en-US" sz="2000"/>
          </a:p>
        </p:txBody>
      </p:sp>
      <p:sp>
        <p:nvSpPr>
          <p:cNvPr id="6146" name="Footer Placeholder 3">
            <a:extLst>
              <a:ext uri="{FF2B5EF4-FFF2-40B4-BE49-F238E27FC236}">
                <a16:creationId xmlns:a16="http://schemas.microsoft.com/office/drawing/2014/main" id="{E7824BC3-0274-E244-B4C2-B6EFE93617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FB2742-FFB4-5046-AE35-82683A55205E}" type="slidenum">
              <a:rPr lang="en-US" altLang="en-US" sz="900">
                <a:solidFill>
                  <a:srgbClr val="7F7F7F"/>
                </a:solidFill>
              </a:rPr>
              <a:pPr/>
              <a:t>39</a:t>
            </a:fld>
            <a:r>
              <a:rPr lang="en-US" altLang="en-US" sz="900">
                <a:solidFill>
                  <a:srgbClr val="7F7F7F"/>
                </a:solidFill>
              </a:rPr>
              <a:t> | Presentation Title | Presenter Name | Date | Subject | Business Use Only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A0CA67-3E86-8341-9479-5A6F7221BD5D}"/>
              </a:ext>
            </a:extLst>
          </p:cNvPr>
          <p:cNvSpPr txBox="1"/>
          <p:nvPr/>
        </p:nvSpPr>
        <p:spPr>
          <a:xfrm>
            <a:off x="5067815" y="3509032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k</a:t>
            </a:r>
            <a:r>
              <a:rPr lang="en-US" sz="2400" baseline="-25000"/>
              <a:t>10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BABB12-27A5-B941-A332-5BB51A863021}"/>
              </a:ext>
            </a:extLst>
          </p:cNvPr>
          <p:cNvGrpSpPr/>
          <p:nvPr/>
        </p:nvGrpSpPr>
        <p:grpSpPr>
          <a:xfrm>
            <a:off x="3377708" y="2689882"/>
            <a:ext cx="5454033" cy="1240483"/>
            <a:chOff x="3377708" y="2689882"/>
            <a:chExt cx="5454033" cy="124048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CE2EF47-777A-154E-B61B-F3EBDCABCC38}"/>
                </a:ext>
              </a:extLst>
            </p:cNvPr>
            <p:cNvSpPr/>
            <p:nvPr/>
          </p:nvSpPr>
          <p:spPr>
            <a:xfrm>
              <a:off x="4664800" y="2810313"/>
              <a:ext cx="799124" cy="7634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C</a:t>
              </a:r>
              <a:endParaRPr lang="en-US" sz="3600" baseline="-2500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FB52B4-7D84-B64C-A41E-8FA47B8242DC}"/>
                </a:ext>
              </a:extLst>
            </p:cNvPr>
            <p:cNvSpPr txBox="1"/>
            <p:nvPr/>
          </p:nvSpPr>
          <p:spPr>
            <a:xfrm>
              <a:off x="3377708" y="2934337"/>
              <a:ext cx="904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Dose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234666F-B389-B849-B22A-BD559E780ADC}"/>
                </a:ext>
              </a:extLst>
            </p:cNvPr>
            <p:cNvCxnSpPr>
              <a:cxnSpLocks/>
            </p:cNvCxnSpPr>
            <p:nvPr/>
          </p:nvCxnSpPr>
          <p:spPr>
            <a:xfrm>
              <a:off x="4282123" y="3186846"/>
              <a:ext cx="39956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A4D02FE-A7AC-8944-AB3B-279F8C677EFA}"/>
                </a:ext>
              </a:extLst>
            </p:cNvPr>
            <p:cNvCxnSpPr>
              <a:cxnSpLocks/>
            </p:cNvCxnSpPr>
            <p:nvPr/>
          </p:nvCxnSpPr>
          <p:spPr>
            <a:xfrm>
              <a:off x="5064362" y="3592830"/>
              <a:ext cx="3453" cy="3375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4D1710-62EC-954E-8E26-015FFFD64201}"/>
                </a:ext>
              </a:extLst>
            </p:cNvPr>
            <p:cNvSpPr/>
            <p:nvPr/>
          </p:nvSpPr>
          <p:spPr>
            <a:xfrm>
              <a:off x="6036400" y="2810313"/>
              <a:ext cx="799124" cy="7634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3600" err="1">
                  <a:solidFill>
                    <a:schemeClr val="tx1"/>
                  </a:solidFill>
                </a:rPr>
                <a:t>C</a:t>
              </a:r>
              <a:r>
                <a:rPr lang="en-US" sz="3600" baseline="-25000" err="1">
                  <a:solidFill>
                    <a:schemeClr val="tx1"/>
                  </a:solidFill>
                </a:rPr>
                <a:t>eff</a:t>
              </a:r>
              <a:endParaRPr lang="en-US" sz="3600" baseline="-25000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C5CCD0A-63B5-BB45-A7A3-603A41C6EFAF}"/>
                </a:ext>
              </a:extLst>
            </p:cNvPr>
            <p:cNvCxnSpPr>
              <a:cxnSpLocks/>
            </p:cNvCxnSpPr>
            <p:nvPr/>
          </p:nvCxnSpPr>
          <p:spPr>
            <a:xfrm>
              <a:off x="5558473" y="3224946"/>
              <a:ext cx="39956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D83527E-852C-E340-9C78-0A4CAF6AB28D}"/>
                </a:ext>
              </a:extLst>
            </p:cNvPr>
            <p:cNvSpPr txBox="1"/>
            <p:nvPr/>
          </p:nvSpPr>
          <p:spPr>
            <a:xfrm>
              <a:off x="5429765" y="2689882"/>
              <a:ext cx="5640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k</a:t>
              </a:r>
              <a:r>
                <a:rPr lang="en-US" sz="2400" baseline="-25000"/>
                <a:t>eff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1523D4B-6BCA-E94C-A7F2-DF4E558452D5}"/>
                    </a:ext>
                  </a:extLst>
                </p:cNvPr>
                <p:cNvSpPr txBox="1"/>
                <p:nvPr/>
              </p:nvSpPr>
              <p:spPr>
                <a:xfrm>
                  <a:off x="7088187" y="2867943"/>
                  <a:ext cx="1743554" cy="5674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Eff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·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eff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eff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1523D4B-6BCA-E94C-A7F2-DF4E558452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8187" y="2867943"/>
                  <a:ext cx="1743554" cy="567463"/>
                </a:xfrm>
                <a:prstGeom prst="rect">
                  <a:avLst/>
                </a:prstGeom>
                <a:blipFill>
                  <a:blip r:embed="rId2"/>
                  <a:stretch>
                    <a:fillRect t="-4348" r="-2899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512984E-EF4B-D646-B3BD-6AD5DCE9FBC2}"/>
              </a:ext>
            </a:extLst>
          </p:cNvPr>
          <p:cNvGrpSpPr/>
          <p:nvPr/>
        </p:nvGrpSpPr>
        <p:grpSpPr>
          <a:xfrm>
            <a:off x="3377708" y="1248213"/>
            <a:ext cx="5256543" cy="1122284"/>
            <a:chOff x="3377708" y="1248213"/>
            <a:chExt cx="5256543" cy="112228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6250E6-B4D4-0C4D-9EE1-7C1704AFEBC6}"/>
                </a:ext>
              </a:extLst>
            </p:cNvPr>
            <p:cNvSpPr/>
            <p:nvPr/>
          </p:nvSpPr>
          <p:spPr>
            <a:xfrm>
              <a:off x="4664800" y="1248213"/>
              <a:ext cx="799124" cy="7634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C</a:t>
              </a:r>
              <a:endParaRPr lang="en-US" sz="3600" baseline="-25000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207F47-4EA4-4A4F-AB17-B7C1B42E34AF}"/>
                </a:ext>
              </a:extLst>
            </p:cNvPr>
            <p:cNvSpPr txBox="1"/>
            <p:nvPr/>
          </p:nvSpPr>
          <p:spPr>
            <a:xfrm>
              <a:off x="3377708" y="1372237"/>
              <a:ext cx="904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Dose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B45A72C-4E09-7743-9E07-BBE7D3C828B5}"/>
                </a:ext>
              </a:extLst>
            </p:cNvPr>
            <p:cNvCxnSpPr>
              <a:cxnSpLocks/>
            </p:cNvCxnSpPr>
            <p:nvPr/>
          </p:nvCxnSpPr>
          <p:spPr>
            <a:xfrm>
              <a:off x="4282123" y="1624746"/>
              <a:ext cx="39956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7D1D5E-9D67-6E4E-BE46-7D7628168A58}"/>
                </a:ext>
              </a:extLst>
            </p:cNvPr>
            <p:cNvSpPr txBox="1"/>
            <p:nvPr/>
          </p:nvSpPr>
          <p:spPr>
            <a:xfrm>
              <a:off x="5067815" y="1908832"/>
              <a:ext cx="5661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k</a:t>
              </a:r>
              <a:r>
                <a:rPr lang="en-US" sz="2400" baseline="-25000"/>
                <a:t>10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5B09D8D-2647-B64A-AC41-F8D1678AC7C1}"/>
                </a:ext>
              </a:extLst>
            </p:cNvPr>
            <p:cNvCxnSpPr>
              <a:cxnSpLocks/>
            </p:cNvCxnSpPr>
            <p:nvPr/>
          </p:nvCxnSpPr>
          <p:spPr>
            <a:xfrm>
              <a:off x="5064362" y="2030730"/>
              <a:ext cx="3453" cy="3375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7CDF40B-118F-094A-BD66-DA64208CFED6}"/>
                    </a:ext>
                  </a:extLst>
                </p:cNvPr>
                <p:cNvSpPr txBox="1"/>
                <p:nvPr/>
              </p:nvSpPr>
              <p:spPr>
                <a:xfrm>
                  <a:off x="7088187" y="1351964"/>
                  <a:ext cx="1546064" cy="5674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Eff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·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7CDF40B-118F-094A-BD66-DA64208CFE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8187" y="1351964"/>
                  <a:ext cx="1546064" cy="567463"/>
                </a:xfrm>
                <a:prstGeom prst="rect">
                  <a:avLst/>
                </a:prstGeom>
                <a:blipFill>
                  <a:blip r:embed="rId3"/>
                  <a:stretch>
                    <a:fillRect t="-2174" r="-3252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93A42A6-D0A2-8640-8C61-EDCFA66FB483}"/>
              </a:ext>
            </a:extLst>
          </p:cNvPr>
          <p:cNvGrpSpPr/>
          <p:nvPr/>
        </p:nvGrpSpPr>
        <p:grpSpPr>
          <a:xfrm>
            <a:off x="3377708" y="4252749"/>
            <a:ext cx="5299316" cy="1820192"/>
            <a:chOff x="3377708" y="4252749"/>
            <a:chExt cx="5299316" cy="182019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84C5DF-D64F-0143-B0B3-A81410FDBFCD}"/>
                </a:ext>
              </a:extLst>
            </p:cNvPr>
            <p:cNvSpPr/>
            <p:nvPr/>
          </p:nvSpPr>
          <p:spPr>
            <a:xfrm>
              <a:off x="4664800" y="4912557"/>
              <a:ext cx="799124" cy="7634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C</a:t>
              </a:r>
              <a:endParaRPr lang="en-US" sz="3600" baseline="-25000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6234C1-75D4-F947-9215-6821AF5D84F0}"/>
                </a:ext>
              </a:extLst>
            </p:cNvPr>
            <p:cNvSpPr txBox="1"/>
            <p:nvPr/>
          </p:nvSpPr>
          <p:spPr>
            <a:xfrm>
              <a:off x="3377708" y="5036581"/>
              <a:ext cx="904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Dose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DBFDE49-DB9E-8F4D-B038-A81606D95BA1}"/>
                </a:ext>
              </a:extLst>
            </p:cNvPr>
            <p:cNvCxnSpPr>
              <a:cxnSpLocks/>
            </p:cNvCxnSpPr>
            <p:nvPr/>
          </p:nvCxnSpPr>
          <p:spPr>
            <a:xfrm>
              <a:off x="4282123" y="5289090"/>
              <a:ext cx="39956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1CB39C6-D0BD-B24D-A29B-5F6D32ED102F}"/>
                </a:ext>
              </a:extLst>
            </p:cNvPr>
            <p:cNvCxnSpPr>
              <a:cxnSpLocks/>
            </p:cNvCxnSpPr>
            <p:nvPr/>
          </p:nvCxnSpPr>
          <p:spPr>
            <a:xfrm>
              <a:off x="5064362" y="5695074"/>
              <a:ext cx="3453" cy="3375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984E91-28A3-C349-A2D7-81F43E24CD66}"/>
                </a:ext>
              </a:extLst>
            </p:cNvPr>
            <p:cNvSpPr txBox="1"/>
            <p:nvPr/>
          </p:nvSpPr>
          <p:spPr>
            <a:xfrm>
              <a:off x="5067815" y="5611276"/>
              <a:ext cx="5661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k</a:t>
              </a:r>
              <a:r>
                <a:rPr lang="en-US" sz="2400" baseline="-25000"/>
                <a:t>10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CC3FF8F-4472-CD47-88DC-BB9F5C4309AE}"/>
                </a:ext>
              </a:extLst>
            </p:cNvPr>
            <p:cNvSpPr/>
            <p:nvPr/>
          </p:nvSpPr>
          <p:spPr>
            <a:xfrm>
              <a:off x="6036400" y="4912557"/>
              <a:ext cx="799124" cy="7634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E</a:t>
              </a:r>
              <a:endParaRPr lang="en-US" sz="3600" baseline="-25000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FFEC72F-E0A8-2D41-9627-D0E8994A5EE9}"/>
                </a:ext>
              </a:extLst>
            </p:cNvPr>
            <p:cNvCxnSpPr>
              <a:cxnSpLocks/>
            </p:cNvCxnSpPr>
            <p:nvPr/>
          </p:nvCxnSpPr>
          <p:spPr>
            <a:xfrm>
              <a:off x="6416912" y="5695074"/>
              <a:ext cx="3453" cy="3375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574AFF3-53B6-E342-82B4-A97D615305BA}"/>
                </a:ext>
              </a:extLst>
            </p:cNvPr>
            <p:cNvSpPr txBox="1"/>
            <p:nvPr/>
          </p:nvSpPr>
          <p:spPr>
            <a:xfrm>
              <a:off x="6420365" y="5611276"/>
              <a:ext cx="6238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err="1"/>
                <a:t>k</a:t>
              </a:r>
              <a:r>
                <a:rPr lang="en-US" sz="2400" baseline="-25000" err="1"/>
                <a:t>out</a:t>
              </a:r>
              <a:endParaRPr lang="en-US" sz="2400" baseline="-2500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EE37FD1-EC15-C942-A58A-F892E36CD616}"/>
                </a:ext>
              </a:extLst>
            </p:cNvPr>
            <p:cNvCxnSpPr>
              <a:cxnSpLocks/>
            </p:cNvCxnSpPr>
            <p:nvPr/>
          </p:nvCxnSpPr>
          <p:spPr>
            <a:xfrm>
              <a:off x="6416912" y="4590174"/>
              <a:ext cx="3453" cy="3375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5F33D62-37EA-D743-A61E-642CE1AD3855}"/>
                </a:ext>
              </a:extLst>
            </p:cNvPr>
            <p:cNvSpPr/>
            <p:nvPr/>
          </p:nvSpPr>
          <p:spPr>
            <a:xfrm>
              <a:off x="5064361" y="4252749"/>
              <a:ext cx="3502123" cy="673976"/>
            </a:xfrm>
            <a:custGeom>
              <a:avLst/>
              <a:gdLst>
                <a:gd name="connsiteX0" fmla="*/ 0 w 4006515"/>
                <a:gd name="connsiteY0" fmla="*/ 1299411 h 1299411"/>
                <a:gd name="connsiteX1" fmla="*/ 0 w 4006515"/>
                <a:gd name="connsiteY1" fmla="*/ 0 h 1299411"/>
                <a:gd name="connsiteX2" fmla="*/ 4006515 w 4006515"/>
                <a:gd name="connsiteY2" fmla="*/ 0 h 1299411"/>
                <a:gd name="connsiteX3" fmla="*/ 4006515 w 4006515"/>
                <a:gd name="connsiteY3" fmla="*/ 312821 h 1299411"/>
                <a:gd name="connsiteX0" fmla="*/ 0 w 4006515"/>
                <a:gd name="connsiteY0" fmla="*/ 1299411 h 1299411"/>
                <a:gd name="connsiteX1" fmla="*/ 0 w 4006515"/>
                <a:gd name="connsiteY1" fmla="*/ 0 h 1299411"/>
                <a:gd name="connsiteX2" fmla="*/ 4006515 w 4006515"/>
                <a:gd name="connsiteY2" fmla="*/ 0 h 1299411"/>
                <a:gd name="connsiteX3" fmla="*/ 4006515 w 4006515"/>
                <a:gd name="connsiteY3" fmla="*/ 218301 h 1299411"/>
                <a:gd name="connsiteX0" fmla="*/ 0 w 4038294"/>
                <a:gd name="connsiteY0" fmla="*/ 1299411 h 1299411"/>
                <a:gd name="connsiteX1" fmla="*/ 0 w 4038294"/>
                <a:gd name="connsiteY1" fmla="*/ 0 h 1299411"/>
                <a:gd name="connsiteX2" fmla="*/ 4006515 w 4038294"/>
                <a:gd name="connsiteY2" fmla="*/ 0 h 1299411"/>
                <a:gd name="connsiteX3" fmla="*/ 4038294 w 4038294"/>
                <a:gd name="connsiteY3" fmla="*/ 624549 h 1299411"/>
                <a:gd name="connsiteX0" fmla="*/ 0 w 4024894"/>
                <a:gd name="connsiteY0" fmla="*/ 1299411 h 1299411"/>
                <a:gd name="connsiteX1" fmla="*/ 0 w 4024894"/>
                <a:gd name="connsiteY1" fmla="*/ 0 h 1299411"/>
                <a:gd name="connsiteX2" fmla="*/ 4006515 w 4024894"/>
                <a:gd name="connsiteY2" fmla="*/ 0 h 1299411"/>
                <a:gd name="connsiteX3" fmla="*/ 4024894 w 4024894"/>
                <a:gd name="connsiteY3" fmla="*/ 415780 h 1299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894" h="1299411">
                  <a:moveTo>
                    <a:pt x="0" y="1299411"/>
                  </a:moveTo>
                  <a:lnTo>
                    <a:pt x="0" y="0"/>
                  </a:lnTo>
                  <a:lnTo>
                    <a:pt x="4006515" y="0"/>
                  </a:lnTo>
                  <a:lnTo>
                    <a:pt x="4024894" y="41578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F556519-1583-2043-B633-D822D9CC7452}"/>
                    </a:ext>
                  </a:extLst>
                </p:cNvPr>
                <p:cNvSpPr txBox="1"/>
                <p:nvPr/>
              </p:nvSpPr>
              <p:spPr>
                <a:xfrm>
                  <a:off x="6435962" y="4436380"/>
                  <a:ext cx="2241062" cy="5674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in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·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F556519-1583-2043-B633-D822D9CC74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5962" y="4436380"/>
                  <a:ext cx="2241062" cy="567463"/>
                </a:xfrm>
                <a:prstGeom prst="rect">
                  <a:avLst/>
                </a:prstGeom>
                <a:blipFill>
                  <a:blip r:embed="rId4"/>
                  <a:stretch>
                    <a:fillRect t="-2174" r="-2825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2763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uiExpand="1" build="p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7BAE-4217-A947-A0B3-93BBE14365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Pharmacodynamics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D85B3-3DF7-C44B-B7FB-FE41DBD44C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What the drug does to the body</a:t>
            </a:r>
          </a:p>
        </p:txBody>
      </p:sp>
    </p:spTree>
    <p:extLst>
      <p:ext uri="{BB962C8B-B14F-4D97-AF65-F5344CB8AC3E}">
        <p14:creationId xmlns:p14="http://schemas.microsoft.com/office/powerpoint/2010/main" val="915932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1A78-B3B2-7C40-AEDC-6A9DE4813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complex models may be needed in some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630DE-0183-0E4C-BB1C-96DE204A8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PD response changes with time.  Examples include:</a:t>
            </a:r>
          </a:p>
          <a:p>
            <a:pPr lvl="1"/>
            <a:r>
              <a:rPr lang="en-US" dirty="0"/>
              <a:t>Tolerance, where first dose has larger effect than subsequent doses.</a:t>
            </a:r>
          </a:p>
          <a:p>
            <a:pPr lvl="1"/>
            <a:r>
              <a:rPr lang="en-US" dirty="0"/>
              <a:t>Cases where PD affects the PK</a:t>
            </a:r>
          </a:p>
          <a:p>
            <a:pPr lvl="2"/>
            <a:r>
              <a:rPr lang="en-US" dirty="0"/>
              <a:t>When a drug shrinks a tumor, but the tumor is also eliminating the drug.</a:t>
            </a:r>
          </a:p>
          <a:p>
            <a:pPr lvl="2"/>
            <a:r>
              <a:rPr lang="en-US" dirty="0"/>
              <a:t>When a drug that affects kidney function is also cleared by the kidney</a:t>
            </a:r>
          </a:p>
          <a:p>
            <a:pPr lvl="2"/>
            <a:r>
              <a:rPr lang="en-US" dirty="0"/>
              <a:t>When patient health generally affects clearance (e.g. checkpoint inhibitors)</a:t>
            </a:r>
          </a:p>
          <a:p>
            <a:r>
              <a:rPr lang="en-US" dirty="0"/>
              <a:t>Data is rich enough and biology is well enough understood that more mechanism can be built into model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7D1B0-0346-D749-8AF7-EDB2CC2BB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40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4651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B277B-F75D-A740-9B9A-9BA33D3F8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0FE0D-5EC5-5845-B092-238F73C04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Emax model is very useful for describing response</a:t>
            </a:r>
          </a:p>
          <a:p>
            <a:pPr lvl="1"/>
            <a:r>
              <a:rPr lang="en-US"/>
              <a:t>Emax = maximum effect</a:t>
            </a:r>
          </a:p>
          <a:p>
            <a:pPr lvl="1"/>
            <a:r>
              <a:rPr lang="en-US"/>
              <a:t>EC50 = concentration of 50% effect</a:t>
            </a:r>
          </a:p>
          <a:p>
            <a:pPr lvl="1"/>
            <a:r>
              <a:rPr lang="el-GR"/>
              <a:t>γ</a:t>
            </a:r>
            <a:r>
              <a:rPr lang="en-US"/>
              <a:t> = steepness of effect</a:t>
            </a:r>
          </a:p>
          <a:p>
            <a:r>
              <a:rPr lang="en-US"/>
              <a:t>Model is inspired by physiology, but parameters do not always have direct physiological meaning</a:t>
            </a:r>
          </a:p>
          <a:p>
            <a:r>
              <a:rPr lang="en-US"/>
              <a:t>Doubling dose of drug in general prolongs duration of effect by one half-life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1FC34-54A5-1F49-AB47-6E9B58F835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41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3920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127DE-ACF5-5843-A1AC-C091A569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to learn more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CCC90E-E224-5B4C-9E85-DD45FBB47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Pharmacology and Pharmacokinetics</a:t>
            </a:r>
          </a:p>
          <a:p>
            <a:pPr lvl="1"/>
            <a:r>
              <a:rPr lang="en-US"/>
              <a:t>Rowland and Tozer, Clinical Pharmacokinetics and Pharmacodynamics (book)</a:t>
            </a:r>
          </a:p>
          <a:p>
            <a:r>
              <a:rPr lang="en-US"/>
              <a:t>Pharmacometrics (Modeling)</a:t>
            </a:r>
          </a:p>
          <a:p>
            <a:pPr lvl="1"/>
            <a:r>
              <a:rPr lang="en-US" err="1"/>
              <a:t>Gabrielsson</a:t>
            </a:r>
            <a:r>
              <a:rPr lang="en-US"/>
              <a:t> and Weiner, Pharmacokinetic and Pharmacodynamic Data Analysis (book)</a:t>
            </a:r>
          </a:p>
          <a:p>
            <a:pPr lvl="1"/>
            <a:r>
              <a:rPr lang="en-US" err="1"/>
              <a:t>Bonate</a:t>
            </a:r>
            <a:r>
              <a:rPr lang="en-US"/>
              <a:t>, Pharmacokinetic-Pharmacodynamic Modeling and Simulation (book)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39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5239F9-5C12-9146-998D-F009D5F510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Bonus Topics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61F8F58-E2AC-0845-9ABC-3137D77DC1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D39A6-4367-174B-9EFD-AFF1C52572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43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56983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1">
            <a:extLst>
              <a:ext uri="{FF2B5EF4-FFF2-40B4-BE49-F238E27FC236}">
                <a16:creationId xmlns:a16="http://schemas.microsoft.com/office/drawing/2014/main" id="{BB2BD701-4994-7041-9E48-402C5348A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1A8A15F-2132-8D41-8E22-10E6A24C5E63}" type="slidenum">
              <a:rPr lang="en-US" altLang="en-US" sz="900">
                <a:solidFill>
                  <a:srgbClr val="7F7F7F"/>
                </a:solidFill>
              </a:rPr>
              <a:pPr/>
              <a:t>44</a:t>
            </a:fld>
            <a:r>
              <a:rPr lang="en-US" altLang="en-US" sz="900">
                <a:solidFill>
                  <a:srgbClr val="7F7F7F"/>
                </a:solidFill>
              </a:rPr>
              <a:t> | Presentation Title | Presenter Name | Date | Subject | Business Use Only</a:t>
            </a:r>
          </a:p>
        </p:txBody>
      </p:sp>
      <p:pic>
        <p:nvPicPr>
          <p:cNvPr id="14339" name="Picture 3" descr="pd4">
            <a:extLst>
              <a:ext uri="{FF2B5EF4-FFF2-40B4-BE49-F238E27FC236}">
                <a16:creationId xmlns:a16="http://schemas.microsoft.com/office/drawing/2014/main" id="{BDF45EF2-40C8-5846-BF77-DE641206F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>
            <a:extLst>
              <a:ext uri="{FF2B5EF4-FFF2-40B4-BE49-F238E27FC236}">
                <a16:creationId xmlns:a16="http://schemas.microsoft.com/office/drawing/2014/main" id="{CCD5B1AA-187A-AB44-B4AA-169AE7EC5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419600"/>
            <a:ext cx="31861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i="1"/>
              <a:t>Examples:</a:t>
            </a:r>
          </a:p>
          <a:p>
            <a:r>
              <a:rPr lang="en-US" altLang="en-US"/>
              <a:t>Anesthetics</a:t>
            </a:r>
          </a:p>
          <a:p>
            <a:r>
              <a:rPr lang="en-US" altLang="en-US"/>
              <a:t>Codeine</a:t>
            </a:r>
          </a:p>
          <a:p>
            <a:r>
              <a:rPr lang="en-US" altLang="en-US"/>
              <a:t>Cancer chemotherapy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9428AD60-16C8-C540-969D-B8F20BE3C634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9750" y="614363"/>
            <a:ext cx="82899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en-US" sz="2800">
                <a:solidFill>
                  <a:schemeClr val="folHlink"/>
                </a:solidFill>
              </a:rPr>
              <a:t>Counterclockwise hysteresis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2519D517-B765-5F4F-BB3F-F4B237890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0"/>
            <a:ext cx="1968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 i="1"/>
              <a:t>Source: S Kern lecture</a:t>
            </a:r>
            <a:endParaRPr lang="en-US" altLang="en-US" sz="1400" i="1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BE66268F-3F55-8443-95B2-F1DBAAEA0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419600"/>
            <a:ext cx="3124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/>
            <a:r>
              <a:rPr lang="en-US" altLang="en-US" i="1"/>
              <a:t>Reasons:</a:t>
            </a:r>
          </a:p>
          <a:p>
            <a:pPr lvl="1" eaLnBrk="1" hangingPunct="1"/>
            <a:r>
              <a:rPr lang="en-US" altLang="en-US"/>
              <a:t>Biophase</a:t>
            </a:r>
          </a:p>
          <a:p>
            <a:pPr lvl="1" eaLnBrk="1" hangingPunct="1"/>
            <a:r>
              <a:rPr lang="en-US" altLang="en-US"/>
              <a:t>Pro-drug</a:t>
            </a:r>
          </a:p>
          <a:p>
            <a:pPr lvl="1" eaLnBrk="1" hangingPunct="1"/>
            <a:r>
              <a:rPr lang="en-US" altLang="en-US"/>
              <a:t>Indirect effect</a:t>
            </a:r>
          </a:p>
        </p:txBody>
      </p:sp>
    </p:spTree>
    <p:extLst>
      <p:ext uri="{BB962C8B-B14F-4D97-AF65-F5344CB8AC3E}">
        <p14:creationId xmlns:p14="http://schemas.microsoft.com/office/powerpoint/2010/main" val="38966182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1">
            <a:extLst>
              <a:ext uri="{FF2B5EF4-FFF2-40B4-BE49-F238E27FC236}">
                <a16:creationId xmlns:a16="http://schemas.microsoft.com/office/drawing/2014/main" id="{9AC7C567-A11A-3D46-ADF9-75A4EE6BF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489155A-582B-4545-A33D-915B89744DAF}" type="slidenum">
              <a:rPr lang="en-US" altLang="en-US" sz="900">
                <a:solidFill>
                  <a:srgbClr val="7F7F7F"/>
                </a:solidFill>
              </a:rPr>
              <a:pPr/>
              <a:t>45</a:t>
            </a:fld>
            <a:r>
              <a:rPr lang="en-US" altLang="en-US" sz="900">
                <a:solidFill>
                  <a:srgbClr val="7F7F7F"/>
                </a:solidFill>
              </a:rPr>
              <a:t> | Presentation Title | Presenter Name | Date | Subject | Business Use Only</a:t>
            </a:r>
          </a:p>
        </p:txBody>
      </p:sp>
      <p:pic>
        <p:nvPicPr>
          <p:cNvPr id="15363" name="Picture 3" descr="pd5">
            <a:extLst>
              <a:ext uri="{FF2B5EF4-FFF2-40B4-BE49-F238E27FC236}">
                <a16:creationId xmlns:a16="http://schemas.microsoft.com/office/drawing/2014/main" id="{C91CAA44-A694-4D4E-8FB5-8AE11EFD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5">
            <a:extLst>
              <a:ext uri="{FF2B5EF4-FFF2-40B4-BE49-F238E27FC236}">
                <a16:creationId xmlns:a16="http://schemas.microsoft.com/office/drawing/2014/main" id="{4CECFE62-F9C7-794A-89FD-83A2040955BA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9750" y="614363"/>
            <a:ext cx="82899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en-US" sz="2800">
                <a:solidFill>
                  <a:schemeClr val="folHlink"/>
                </a:solidFill>
              </a:rPr>
              <a:t>Clockwise hysteresis</a:t>
            </a:r>
          </a:p>
        </p:txBody>
      </p:sp>
      <p:sp>
        <p:nvSpPr>
          <p:cNvPr id="15365" name="Text Box 6">
            <a:extLst>
              <a:ext uri="{FF2B5EF4-FFF2-40B4-BE49-F238E27FC236}">
                <a16:creationId xmlns:a16="http://schemas.microsoft.com/office/drawing/2014/main" id="{9647CA3C-8D68-D04F-A7A3-442B3F965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0"/>
            <a:ext cx="1968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 i="1"/>
              <a:t>Source: S Kern lecture</a:t>
            </a:r>
            <a:endParaRPr lang="en-US" altLang="en-US" sz="1400" i="1"/>
          </a:p>
        </p:txBody>
      </p:sp>
      <p:sp>
        <p:nvSpPr>
          <p:cNvPr id="15366" name="Text Box 7">
            <a:extLst>
              <a:ext uri="{FF2B5EF4-FFF2-40B4-BE49-F238E27FC236}">
                <a16:creationId xmlns:a16="http://schemas.microsoft.com/office/drawing/2014/main" id="{62D1115E-B051-C040-B647-55B982E17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419600"/>
            <a:ext cx="35417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i="1"/>
              <a:t>Examples:</a:t>
            </a:r>
          </a:p>
          <a:p>
            <a:pPr eaLnBrk="1" hangingPunct="1"/>
            <a:r>
              <a:rPr lang="en-US" altLang="en-US"/>
              <a:t>Chronic activator/blocker</a:t>
            </a:r>
          </a:p>
          <a:p>
            <a:pPr eaLnBrk="1" hangingPunct="1"/>
            <a:r>
              <a:rPr lang="en-US" altLang="en-US"/>
              <a:t>Antibiotics</a:t>
            </a:r>
          </a:p>
          <a:p>
            <a:pPr eaLnBrk="1" hangingPunct="1"/>
            <a:r>
              <a:rPr lang="en-US" altLang="en-US"/>
              <a:t>Morphine (?)</a:t>
            </a:r>
          </a:p>
        </p:txBody>
      </p:sp>
      <p:sp>
        <p:nvSpPr>
          <p:cNvPr id="15367" name="Rectangle 8">
            <a:extLst>
              <a:ext uri="{FF2B5EF4-FFF2-40B4-BE49-F238E27FC236}">
                <a16:creationId xmlns:a16="http://schemas.microsoft.com/office/drawing/2014/main" id="{C617FE32-BCBC-A443-A2FF-44F6C539D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419600"/>
            <a:ext cx="3429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/>
            <a:r>
              <a:rPr lang="en-US" altLang="en-US" i="1"/>
              <a:t>Reasons:</a:t>
            </a:r>
          </a:p>
          <a:p>
            <a:pPr lvl="1" eaLnBrk="1" hangingPunct="1"/>
            <a:r>
              <a:rPr lang="en-US" altLang="en-US"/>
              <a:t>Tolerance</a:t>
            </a:r>
          </a:p>
          <a:p>
            <a:pPr lvl="1" eaLnBrk="1" hangingPunct="1"/>
            <a:r>
              <a:rPr lang="en-US" altLang="en-US"/>
              <a:t>Learning</a:t>
            </a:r>
          </a:p>
          <a:p>
            <a:pPr lvl="1" eaLnBrk="1" hangingPunct="1"/>
            <a:r>
              <a:rPr lang="en-US" altLang="en-US"/>
              <a:t>Antagonistic metabolite</a:t>
            </a:r>
          </a:p>
        </p:txBody>
      </p:sp>
    </p:spTree>
    <p:extLst>
      <p:ext uri="{BB962C8B-B14F-4D97-AF65-F5344CB8AC3E}">
        <p14:creationId xmlns:p14="http://schemas.microsoft.com/office/powerpoint/2010/main" val="3120700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9F084-00ED-F743-AD4A-5535C190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“PKPD” pathway of drug effect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7CF55E4-9F33-054D-A646-51BF6FDCED8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9502" y="941600"/>
          <a:ext cx="7772400" cy="3665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B436C-570C-1947-A061-3EA8CBAA5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5</a:t>
            </a:fld>
            <a:endParaRPr lang="uk-U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C8A692-C178-BC4F-86C8-F7F55A6D9C5E}"/>
              </a:ext>
            </a:extLst>
          </p:cNvPr>
          <p:cNvGrpSpPr/>
          <p:nvPr/>
        </p:nvGrpSpPr>
        <p:grpSpPr>
          <a:xfrm rot="5400000">
            <a:off x="1230665" y="1797871"/>
            <a:ext cx="316596" cy="370357"/>
            <a:chOff x="1646132" y="1647383"/>
            <a:chExt cx="316596" cy="370357"/>
          </a:xfrm>
        </p:grpSpPr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D798C707-CFF9-CE46-879E-AC4765C31D17}"/>
                </a:ext>
              </a:extLst>
            </p:cNvPr>
            <p:cNvSpPr/>
            <p:nvPr/>
          </p:nvSpPr>
          <p:spPr>
            <a:xfrm>
              <a:off x="1646132" y="1647383"/>
              <a:ext cx="316596" cy="37035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ight Arrow 4">
              <a:extLst>
                <a:ext uri="{FF2B5EF4-FFF2-40B4-BE49-F238E27FC236}">
                  <a16:creationId xmlns:a16="http://schemas.microsoft.com/office/drawing/2014/main" id="{C5A22755-8F14-014D-869E-7CA52FBDCB5A}"/>
                </a:ext>
              </a:extLst>
            </p:cNvPr>
            <p:cNvSpPr txBox="1"/>
            <p:nvPr/>
          </p:nvSpPr>
          <p:spPr>
            <a:xfrm>
              <a:off x="1646132" y="1721454"/>
              <a:ext cx="221617" cy="222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5306E-FD7C-224B-83B1-EED775AB9383}"/>
              </a:ext>
            </a:extLst>
          </p:cNvPr>
          <p:cNvGrpSpPr/>
          <p:nvPr/>
        </p:nvGrpSpPr>
        <p:grpSpPr>
          <a:xfrm rot="5400000">
            <a:off x="3302533" y="3406753"/>
            <a:ext cx="316596" cy="370357"/>
            <a:chOff x="1646132" y="1647383"/>
            <a:chExt cx="316596" cy="370357"/>
          </a:xfrm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D13236FF-9FA8-EA4B-9F1A-A26A5714352E}"/>
                </a:ext>
              </a:extLst>
            </p:cNvPr>
            <p:cNvSpPr/>
            <p:nvPr/>
          </p:nvSpPr>
          <p:spPr>
            <a:xfrm>
              <a:off x="1646132" y="1647383"/>
              <a:ext cx="316596" cy="37035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ight Arrow 4">
              <a:extLst>
                <a:ext uri="{FF2B5EF4-FFF2-40B4-BE49-F238E27FC236}">
                  <a16:creationId xmlns:a16="http://schemas.microsoft.com/office/drawing/2014/main" id="{97F4003B-79CC-1E4D-B3B7-EDF14B345A0F}"/>
                </a:ext>
              </a:extLst>
            </p:cNvPr>
            <p:cNvSpPr txBox="1"/>
            <p:nvPr/>
          </p:nvSpPr>
          <p:spPr>
            <a:xfrm>
              <a:off x="1646132" y="1721454"/>
              <a:ext cx="221617" cy="222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7887A66-FE30-A24E-A3CE-9FF3A68D4F2F}"/>
              </a:ext>
            </a:extLst>
          </p:cNvPr>
          <p:cNvSpPr txBox="1"/>
          <p:nvPr/>
        </p:nvSpPr>
        <p:spPr>
          <a:xfrm>
            <a:off x="777257" y="139325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Oral Dose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60B383-4B63-7243-8B1B-ECBB9236F4DF}"/>
              </a:ext>
            </a:extLst>
          </p:cNvPr>
          <p:cNvSpPr txBox="1"/>
          <p:nvPr/>
        </p:nvSpPr>
        <p:spPr>
          <a:xfrm>
            <a:off x="2804246" y="371715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Elimination </a:t>
            </a:r>
          </a:p>
          <a:p>
            <a:pPr algn="ctr"/>
            <a:r>
              <a:rPr lang="en-US"/>
              <a:t>from body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DA68DE-F157-4E4B-9C53-106469D4EAA4}"/>
              </a:ext>
            </a:extLst>
          </p:cNvPr>
          <p:cNvSpPr txBox="1"/>
          <p:nvPr/>
        </p:nvSpPr>
        <p:spPr>
          <a:xfrm>
            <a:off x="1418921" y="4681971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Pharmacokinetics (PK):</a:t>
            </a:r>
          </a:p>
          <a:p>
            <a:r>
              <a:rPr lang="en-US"/>
              <a:t>How body affects drug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33164F-3A66-0941-BCDE-4395E44BBBDE}"/>
              </a:ext>
            </a:extLst>
          </p:cNvPr>
          <p:cNvSpPr txBox="1"/>
          <p:nvPr/>
        </p:nvSpPr>
        <p:spPr>
          <a:xfrm>
            <a:off x="5202986" y="4681971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Pharmacodynamics (PD):</a:t>
            </a:r>
          </a:p>
          <a:p>
            <a:r>
              <a:rPr lang="en-US"/>
              <a:t>How drug affects body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74CB4E-E941-3748-A7E2-0488C3E9AC8B}"/>
              </a:ext>
            </a:extLst>
          </p:cNvPr>
          <p:cNvSpPr txBox="1"/>
          <p:nvPr/>
        </p:nvSpPr>
        <p:spPr>
          <a:xfrm>
            <a:off x="1082982" y="5670609"/>
            <a:ext cx="3006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Should children and adults receive the same dose?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9DC104-BE6E-434B-BC42-BD8B1261C704}"/>
              </a:ext>
            </a:extLst>
          </p:cNvPr>
          <p:cNvSpPr txBox="1"/>
          <p:nvPr/>
        </p:nvSpPr>
        <p:spPr>
          <a:xfrm>
            <a:off x="5126146" y="5532109"/>
            <a:ext cx="3006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What does is needed to shrink a tumor without causing severe neutropenia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3B6EFF-8070-C148-ACD1-1FE26E82525A}"/>
              </a:ext>
            </a:extLst>
          </p:cNvPr>
          <p:cNvGrpSpPr/>
          <p:nvPr/>
        </p:nvGrpSpPr>
        <p:grpSpPr>
          <a:xfrm rot="7893974">
            <a:off x="3319083" y="2014478"/>
            <a:ext cx="653853" cy="120036"/>
            <a:chOff x="772048" y="2340292"/>
            <a:chExt cx="1018652" cy="18700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6157534-D95E-3644-B1C1-2863492BA344}"/>
                </a:ext>
              </a:extLst>
            </p:cNvPr>
            <p:cNvSpPr/>
            <p:nvPr/>
          </p:nvSpPr>
          <p:spPr>
            <a:xfrm>
              <a:off x="938213" y="2340292"/>
              <a:ext cx="547687" cy="18700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2F167E-6E19-444F-BB52-23245B1F4A3F}"/>
                </a:ext>
              </a:extLst>
            </p:cNvPr>
            <p:cNvSpPr/>
            <p:nvPr/>
          </p:nvSpPr>
          <p:spPr>
            <a:xfrm>
              <a:off x="1212057" y="2340292"/>
              <a:ext cx="273844" cy="18700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4EAD750-7605-6C40-BFB4-0E6879386E3A}"/>
                </a:ext>
              </a:extLst>
            </p:cNvPr>
            <p:cNvCxnSpPr>
              <a:stCxn id="22" idx="3"/>
            </p:cNvCxnSpPr>
            <p:nvPr/>
          </p:nvCxnSpPr>
          <p:spPr>
            <a:xfrm>
              <a:off x="1485901" y="2433796"/>
              <a:ext cx="304799" cy="460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F58880D-1EE1-9349-8A07-6D21B9799F42}"/>
                </a:ext>
              </a:extLst>
            </p:cNvPr>
            <p:cNvCxnSpPr>
              <a:endCxn id="21" idx="1"/>
            </p:cNvCxnSpPr>
            <p:nvPr/>
          </p:nvCxnSpPr>
          <p:spPr>
            <a:xfrm>
              <a:off x="772048" y="2433796"/>
              <a:ext cx="16616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8D28EFB-3B6E-1041-A0A5-0FABBE760490}"/>
                </a:ext>
              </a:extLst>
            </p:cNvPr>
            <p:cNvCxnSpPr/>
            <p:nvPr/>
          </p:nvCxnSpPr>
          <p:spPr>
            <a:xfrm>
              <a:off x="772048" y="2340292"/>
              <a:ext cx="0" cy="18700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4A97BBE-5172-2541-AC12-8449A49CE802}"/>
              </a:ext>
            </a:extLst>
          </p:cNvPr>
          <p:cNvSpPr txBox="1"/>
          <p:nvPr/>
        </p:nvSpPr>
        <p:spPr>
          <a:xfrm>
            <a:off x="3625973" y="1454816"/>
            <a:ext cx="1962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Drug Concentration</a:t>
            </a:r>
          </a:p>
          <a:p>
            <a:pPr algn="ctr"/>
            <a:r>
              <a:rPr lang="en-US" sz="1600"/>
              <a:t>Measurement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01054377-B6D6-8947-81AC-5DD861A89AE9}"/>
              </a:ext>
            </a:extLst>
          </p:cNvPr>
          <p:cNvSpPr/>
          <p:nvPr/>
        </p:nvSpPr>
        <p:spPr>
          <a:xfrm rot="16200000">
            <a:off x="2350094" y="2522374"/>
            <a:ext cx="472285" cy="3762528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1621C0F4-1ACB-984A-8147-E63E2DA382CB}"/>
              </a:ext>
            </a:extLst>
          </p:cNvPr>
          <p:cNvSpPr/>
          <p:nvPr/>
        </p:nvSpPr>
        <p:spPr>
          <a:xfrm rot="16200000">
            <a:off x="6321203" y="2522375"/>
            <a:ext cx="472285" cy="3762528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E12B49-874F-454E-A26C-6F895C9FEE11}"/>
              </a:ext>
            </a:extLst>
          </p:cNvPr>
          <p:cNvSpPr/>
          <p:nvPr/>
        </p:nvSpPr>
        <p:spPr>
          <a:xfrm>
            <a:off x="4541573" y="2212541"/>
            <a:ext cx="4308513" cy="4416859"/>
          </a:xfrm>
          <a:prstGeom prst="rect">
            <a:avLst/>
          </a:prstGeom>
          <a:solidFill>
            <a:schemeClr val="bg1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590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320C4-B9D3-3344-8275-361318C59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targets for drugs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E8B02-BA4F-E743-8CC0-FA2078CE44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6</a:t>
            </a:fld>
            <a:endParaRPr lang="uk-UA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678B0F4-8046-2045-92C7-1871B11C68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044971"/>
              </p:ext>
            </p:extLst>
          </p:nvPr>
        </p:nvGraphicFramePr>
        <p:xfrm>
          <a:off x="2362200" y="14173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382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169CA-2DC8-124A-BFB4-CD376FD8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133B5-9879-D646-9023-D73F714379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7</a:t>
            </a:fld>
            <a:endParaRPr lang="uk-U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75ACE7-2328-D546-AA87-E584AA8C0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56063"/>
            <a:ext cx="8686800" cy="4882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A9A139-32D1-C345-94B9-563FDCD335D1}"/>
              </a:ext>
            </a:extLst>
          </p:cNvPr>
          <p:cNvSpPr txBox="1"/>
          <p:nvPr/>
        </p:nvSpPr>
        <p:spPr>
          <a:xfrm>
            <a:off x="3444327" y="6082571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err="1"/>
              <a:t>wikipedia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08830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C1B33-C6ED-3D4D-A8FA-37C15A6D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Receptor – Signal Transduction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25F10-5CA5-B34A-BBEB-C5E02EC996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8</a:t>
            </a:fld>
            <a:endParaRPr lang="uk-U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A79CD2-CD5F-674C-A30F-B7AC47FCEBDB}"/>
              </a:ext>
            </a:extLst>
          </p:cNvPr>
          <p:cNvGrpSpPr/>
          <p:nvPr/>
        </p:nvGrpSpPr>
        <p:grpSpPr>
          <a:xfrm rot="16200000">
            <a:off x="913519" y="2280244"/>
            <a:ext cx="1139989" cy="503762"/>
            <a:chOff x="2452179" y="3762599"/>
            <a:chExt cx="1586421" cy="701040"/>
          </a:xfrm>
          <a:solidFill>
            <a:srgbClr val="C00000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2D32F9-C02A-C744-9C86-5FE43BF1C3EA}"/>
                </a:ext>
              </a:extLst>
            </p:cNvPr>
            <p:cNvSpPr/>
            <p:nvPr/>
          </p:nvSpPr>
          <p:spPr>
            <a:xfrm>
              <a:off x="3124200" y="4023360"/>
              <a:ext cx="91440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870B97A-6E62-394E-AA6A-3A2429195D60}"/>
                </a:ext>
              </a:extLst>
            </p:cNvPr>
            <p:cNvSpPr/>
            <p:nvPr/>
          </p:nvSpPr>
          <p:spPr>
            <a:xfrm>
              <a:off x="2452179" y="3762599"/>
              <a:ext cx="1025990" cy="7010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0EDB74C-177D-7E45-A6FA-EADE56D6A003}"/>
              </a:ext>
            </a:extLst>
          </p:cNvPr>
          <p:cNvGrpSpPr/>
          <p:nvPr/>
        </p:nvGrpSpPr>
        <p:grpSpPr>
          <a:xfrm rot="16200000">
            <a:off x="1030169" y="4692440"/>
            <a:ext cx="930864" cy="438054"/>
            <a:chOff x="1981200" y="2223087"/>
            <a:chExt cx="1295400" cy="609600"/>
          </a:xfrm>
          <a:solidFill>
            <a:srgbClr val="EC9A1E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E4E613-1FCD-4443-886A-81A2580A89C6}"/>
                </a:ext>
              </a:extLst>
            </p:cNvPr>
            <p:cNvSpPr/>
            <p:nvPr/>
          </p:nvSpPr>
          <p:spPr>
            <a:xfrm>
              <a:off x="1981200" y="2413587"/>
              <a:ext cx="91440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>
              <a:extLst>
                <a:ext uri="{FF2B5EF4-FFF2-40B4-BE49-F238E27FC236}">
                  <a16:creationId xmlns:a16="http://schemas.microsoft.com/office/drawing/2014/main" id="{96980405-7D49-7449-AF0B-C2EE3249A329}"/>
                </a:ext>
              </a:extLst>
            </p:cNvPr>
            <p:cNvSpPr/>
            <p:nvPr/>
          </p:nvSpPr>
          <p:spPr>
            <a:xfrm>
              <a:off x="2819400" y="2223087"/>
              <a:ext cx="457200" cy="609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B0AC85AF-ADAF-B14A-BA32-EBF8D8DB0822}"/>
              </a:ext>
            </a:extLst>
          </p:cNvPr>
          <p:cNvSpPr/>
          <p:nvPr/>
        </p:nvSpPr>
        <p:spPr>
          <a:xfrm>
            <a:off x="7711599" y="5824409"/>
            <a:ext cx="620756" cy="491705"/>
          </a:xfrm>
          <a:prstGeom prst="lightningBol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1F3C62-246D-434C-91CC-89A16D4A80F9}"/>
              </a:ext>
            </a:extLst>
          </p:cNvPr>
          <p:cNvSpPr txBox="1"/>
          <p:nvPr/>
        </p:nvSpPr>
        <p:spPr>
          <a:xfrm>
            <a:off x="14475" y="2463491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Ligand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995EC0-46E6-F54B-A629-6F0F0A7689E7}"/>
              </a:ext>
            </a:extLst>
          </p:cNvPr>
          <p:cNvSpPr txBox="1"/>
          <p:nvPr/>
        </p:nvSpPr>
        <p:spPr>
          <a:xfrm>
            <a:off x="-49469" y="4494877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Receptor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33C4098F-77CE-A647-8E82-BE325AC46C87}"/>
              </a:ext>
            </a:extLst>
          </p:cNvPr>
          <p:cNvSpPr/>
          <p:nvPr/>
        </p:nvSpPr>
        <p:spPr>
          <a:xfrm rot="725579">
            <a:off x="980626" y="4987042"/>
            <a:ext cx="1029952" cy="324000"/>
          </a:xfrm>
          <a:custGeom>
            <a:avLst/>
            <a:gdLst>
              <a:gd name="connsiteX0" fmla="*/ 0 w 3118757"/>
              <a:gd name="connsiteY0" fmla="*/ 571500 h 571500"/>
              <a:gd name="connsiteX1" fmla="*/ 1355272 w 3118757"/>
              <a:gd name="connsiteY1" fmla="*/ 97971 h 571500"/>
              <a:gd name="connsiteX2" fmla="*/ 3118757 w 3118757"/>
              <a:gd name="connsiteY2" fmla="*/ 0 h 571500"/>
              <a:gd name="connsiteX3" fmla="*/ 3118757 w 3118757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8757" h="571500">
                <a:moveTo>
                  <a:pt x="0" y="571500"/>
                </a:moveTo>
                <a:cubicBezTo>
                  <a:pt x="417739" y="382360"/>
                  <a:pt x="835479" y="193221"/>
                  <a:pt x="1355272" y="97971"/>
                </a:cubicBezTo>
                <a:cubicBezTo>
                  <a:pt x="1875065" y="2721"/>
                  <a:pt x="3118757" y="0"/>
                  <a:pt x="3118757" y="0"/>
                </a:cubicBezTo>
                <a:lnTo>
                  <a:pt x="3118757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AD7A87E-22B2-A747-A2BF-C0D7F963BFE5}"/>
              </a:ext>
            </a:extLst>
          </p:cNvPr>
          <p:cNvGrpSpPr/>
          <p:nvPr/>
        </p:nvGrpSpPr>
        <p:grpSpPr>
          <a:xfrm rot="16200000">
            <a:off x="2992099" y="3780645"/>
            <a:ext cx="1139989" cy="503762"/>
            <a:chOff x="2452179" y="3762599"/>
            <a:chExt cx="1586421" cy="701040"/>
          </a:xfrm>
          <a:solidFill>
            <a:srgbClr val="C00000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25A9DBC-A4DF-DF42-BA44-753B5A01457A}"/>
                </a:ext>
              </a:extLst>
            </p:cNvPr>
            <p:cNvSpPr/>
            <p:nvPr/>
          </p:nvSpPr>
          <p:spPr>
            <a:xfrm>
              <a:off x="3124200" y="4023360"/>
              <a:ext cx="91440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50800A9-9356-7048-8702-C60C16578BFD}"/>
                </a:ext>
              </a:extLst>
            </p:cNvPr>
            <p:cNvSpPr/>
            <p:nvPr/>
          </p:nvSpPr>
          <p:spPr>
            <a:xfrm>
              <a:off x="2452179" y="3762599"/>
              <a:ext cx="1025990" cy="7010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A712916-736C-5B49-B6F4-2205126F3012}"/>
              </a:ext>
            </a:extLst>
          </p:cNvPr>
          <p:cNvGrpSpPr/>
          <p:nvPr/>
        </p:nvGrpSpPr>
        <p:grpSpPr>
          <a:xfrm rot="16200000">
            <a:off x="3108750" y="4692441"/>
            <a:ext cx="930864" cy="438054"/>
            <a:chOff x="1981200" y="2223087"/>
            <a:chExt cx="1295400" cy="609600"/>
          </a:xfrm>
          <a:solidFill>
            <a:srgbClr val="EC9A1E"/>
          </a:solidFill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68B1089-E35D-874F-A121-0F5DC76BD507}"/>
                </a:ext>
              </a:extLst>
            </p:cNvPr>
            <p:cNvSpPr/>
            <p:nvPr/>
          </p:nvSpPr>
          <p:spPr>
            <a:xfrm>
              <a:off x="1981200" y="2413587"/>
              <a:ext cx="91440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Moon 55">
              <a:extLst>
                <a:ext uri="{FF2B5EF4-FFF2-40B4-BE49-F238E27FC236}">
                  <a16:creationId xmlns:a16="http://schemas.microsoft.com/office/drawing/2014/main" id="{F87CA24E-6DF7-A149-BA3B-6816B191DF9C}"/>
                </a:ext>
              </a:extLst>
            </p:cNvPr>
            <p:cNvSpPr/>
            <p:nvPr/>
          </p:nvSpPr>
          <p:spPr>
            <a:xfrm>
              <a:off x="2819400" y="2223087"/>
              <a:ext cx="457200" cy="609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Freeform 56">
            <a:extLst>
              <a:ext uri="{FF2B5EF4-FFF2-40B4-BE49-F238E27FC236}">
                <a16:creationId xmlns:a16="http://schemas.microsoft.com/office/drawing/2014/main" id="{C596940D-7916-5B43-BC9E-8ECDFD5EF6FA}"/>
              </a:ext>
            </a:extLst>
          </p:cNvPr>
          <p:cNvSpPr/>
          <p:nvPr/>
        </p:nvSpPr>
        <p:spPr>
          <a:xfrm rot="725579">
            <a:off x="3059207" y="4987043"/>
            <a:ext cx="1029952" cy="324000"/>
          </a:xfrm>
          <a:custGeom>
            <a:avLst/>
            <a:gdLst>
              <a:gd name="connsiteX0" fmla="*/ 0 w 3118757"/>
              <a:gd name="connsiteY0" fmla="*/ 571500 h 571500"/>
              <a:gd name="connsiteX1" fmla="*/ 1355272 w 3118757"/>
              <a:gd name="connsiteY1" fmla="*/ 97971 h 571500"/>
              <a:gd name="connsiteX2" fmla="*/ 3118757 w 3118757"/>
              <a:gd name="connsiteY2" fmla="*/ 0 h 571500"/>
              <a:gd name="connsiteX3" fmla="*/ 3118757 w 3118757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8757" h="571500">
                <a:moveTo>
                  <a:pt x="0" y="571500"/>
                </a:moveTo>
                <a:cubicBezTo>
                  <a:pt x="417739" y="382360"/>
                  <a:pt x="835479" y="193221"/>
                  <a:pt x="1355272" y="97971"/>
                </a:cubicBezTo>
                <a:cubicBezTo>
                  <a:pt x="1875065" y="2721"/>
                  <a:pt x="3118757" y="0"/>
                  <a:pt x="3118757" y="0"/>
                </a:cubicBezTo>
                <a:lnTo>
                  <a:pt x="3118757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F3E336B-EC3C-814F-889A-E0988979C9E1}"/>
              </a:ext>
            </a:extLst>
          </p:cNvPr>
          <p:cNvGrpSpPr/>
          <p:nvPr/>
        </p:nvGrpSpPr>
        <p:grpSpPr>
          <a:xfrm rot="16200000">
            <a:off x="4886215" y="3780646"/>
            <a:ext cx="1139989" cy="503762"/>
            <a:chOff x="2452179" y="3762599"/>
            <a:chExt cx="1586421" cy="701040"/>
          </a:xfrm>
          <a:solidFill>
            <a:srgbClr val="C00000"/>
          </a:solidFill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B20E97F-F333-DB49-AD77-71CD6301AC70}"/>
                </a:ext>
              </a:extLst>
            </p:cNvPr>
            <p:cNvSpPr/>
            <p:nvPr/>
          </p:nvSpPr>
          <p:spPr>
            <a:xfrm>
              <a:off x="3124200" y="4023360"/>
              <a:ext cx="91440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9322281-BBDA-2F4C-8302-9AE6CFD3E29B}"/>
                </a:ext>
              </a:extLst>
            </p:cNvPr>
            <p:cNvSpPr/>
            <p:nvPr/>
          </p:nvSpPr>
          <p:spPr>
            <a:xfrm>
              <a:off x="2452179" y="3762599"/>
              <a:ext cx="1025990" cy="7010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Freeform 63">
            <a:extLst>
              <a:ext uri="{FF2B5EF4-FFF2-40B4-BE49-F238E27FC236}">
                <a16:creationId xmlns:a16="http://schemas.microsoft.com/office/drawing/2014/main" id="{C350D847-EAF2-F147-8A09-DA5642CB9334}"/>
              </a:ext>
            </a:extLst>
          </p:cNvPr>
          <p:cNvSpPr/>
          <p:nvPr/>
        </p:nvSpPr>
        <p:spPr>
          <a:xfrm rot="725579">
            <a:off x="4953323" y="4987044"/>
            <a:ext cx="1029952" cy="324000"/>
          </a:xfrm>
          <a:custGeom>
            <a:avLst/>
            <a:gdLst>
              <a:gd name="connsiteX0" fmla="*/ 0 w 3118757"/>
              <a:gd name="connsiteY0" fmla="*/ 571500 h 571500"/>
              <a:gd name="connsiteX1" fmla="*/ 1355272 w 3118757"/>
              <a:gd name="connsiteY1" fmla="*/ 97971 h 571500"/>
              <a:gd name="connsiteX2" fmla="*/ 3118757 w 3118757"/>
              <a:gd name="connsiteY2" fmla="*/ 0 h 571500"/>
              <a:gd name="connsiteX3" fmla="*/ 3118757 w 3118757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8757" h="571500">
                <a:moveTo>
                  <a:pt x="0" y="571500"/>
                </a:moveTo>
                <a:cubicBezTo>
                  <a:pt x="417739" y="382360"/>
                  <a:pt x="835479" y="193221"/>
                  <a:pt x="1355272" y="97971"/>
                </a:cubicBezTo>
                <a:cubicBezTo>
                  <a:pt x="1875065" y="2721"/>
                  <a:pt x="3118757" y="0"/>
                  <a:pt x="3118757" y="0"/>
                </a:cubicBezTo>
                <a:lnTo>
                  <a:pt x="3118757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C49521B-A3CB-C74C-B1B2-60CA826F592D}"/>
              </a:ext>
            </a:extLst>
          </p:cNvPr>
          <p:cNvGrpSpPr/>
          <p:nvPr/>
        </p:nvGrpSpPr>
        <p:grpSpPr>
          <a:xfrm>
            <a:off x="5249271" y="4446037"/>
            <a:ext cx="438054" cy="944084"/>
            <a:chOff x="5249270" y="3779608"/>
            <a:chExt cx="438054" cy="94408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5FAA9F8-A579-3E47-AE62-D8FDE1074D50}"/>
                </a:ext>
              </a:extLst>
            </p:cNvPr>
            <p:cNvGrpSpPr/>
            <p:nvPr/>
          </p:nvGrpSpPr>
          <p:grpSpPr>
            <a:xfrm rot="16200000">
              <a:off x="5002865" y="4026013"/>
              <a:ext cx="930864" cy="438054"/>
              <a:chOff x="1981200" y="2223087"/>
              <a:chExt cx="1295400" cy="609600"/>
            </a:xfrm>
            <a:solidFill>
              <a:srgbClr val="EC9A1E"/>
            </a:solidFill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B2A6A98-E376-924C-983A-428D16CFC240}"/>
                  </a:ext>
                </a:extLst>
              </p:cNvPr>
              <p:cNvSpPr/>
              <p:nvPr/>
            </p:nvSpPr>
            <p:spPr>
              <a:xfrm>
                <a:off x="1981200" y="2413587"/>
                <a:ext cx="914400" cy="228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Moon 62">
                <a:extLst>
                  <a:ext uri="{FF2B5EF4-FFF2-40B4-BE49-F238E27FC236}">
                    <a16:creationId xmlns:a16="http://schemas.microsoft.com/office/drawing/2014/main" id="{40A745E8-4864-DC40-AFA7-582334F539F3}"/>
                  </a:ext>
                </a:extLst>
              </p:cNvPr>
              <p:cNvSpPr/>
              <p:nvPr/>
            </p:nvSpPr>
            <p:spPr>
              <a:xfrm>
                <a:off x="2819400" y="2223087"/>
                <a:ext cx="457200" cy="609600"/>
              </a:xfrm>
              <a:prstGeom prst="mo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4A78170-B923-1542-AE41-071AE31EF450}"/>
                </a:ext>
              </a:extLst>
            </p:cNvPr>
            <p:cNvSpPr/>
            <p:nvPr/>
          </p:nvSpPr>
          <p:spPr>
            <a:xfrm>
              <a:off x="5278545" y="4410003"/>
              <a:ext cx="324799" cy="313689"/>
            </a:xfrm>
            <a:prstGeom prst="ellipse">
              <a:avLst/>
            </a:prstGeom>
            <a:solidFill>
              <a:srgbClr val="ED9A1E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2949BFC-8B31-2C4C-AB41-9B6454CD7FFA}"/>
                </a:ext>
              </a:extLst>
            </p:cNvPr>
            <p:cNvSpPr/>
            <p:nvPr/>
          </p:nvSpPr>
          <p:spPr>
            <a:xfrm>
              <a:off x="5393421" y="4504722"/>
              <a:ext cx="206468" cy="199406"/>
            </a:xfrm>
            <a:prstGeom prst="ellipse">
              <a:avLst/>
            </a:pr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2DBB4D5-E2A2-3A45-909D-9399EBAF155E}"/>
              </a:ext>
            </a:extLst>
          </p:cNvPr>
          <p:cNvGrpSpPr/>
          <p:nvPr/>
        </p:nvGrpSpPr>
        <p:grpSpPr>
          <a:xfrm rot="16200000">
            <a:off x="7093389" y="3780646"/>
            <a:ext cx="1139989" cy="503762"/>
            <a:chOff x="2452179" y="3762599"/>
            <a:chExt cx="1586421" cy="701040"/>
          </a:xfrm>
          <a:solidFill>
            <a:srgbClr val="C00000"/>
          </a:solidFill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32811A6-67F6-0D4F-87FD-101BC9E6BBEF}"/>
                </a:ext>
              </a:extLst>
            </p:cNvPr>
            <p:cNvSpPr/>
            <p:nvPr/>
          </p:nvSpPr>
          <p:spPr>
            <a:xfrm>
              <a:off x="3124200" y="4023360"/>
              <a:ext cx="91440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E4BC9EA-0C48-134F-B935-29FDBBD983A5}"/>
                </a:ext>
              </a:extLst>
            </p:cNvPr>
            <p:cNvSpPr/>
            <p:nvPr/>
          </p:nvSpPr>
          <p:spPr>
            <a:xfrm>
              <a:off x="2452179" y="3762599"/>
              <a:ext cx="1025990" cy="7010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Freeform 70">
            <a:extLst>
              <a:ext uri="{FF2B5EF4-FFF2-40B4-BE49-F238E27FC236}">
                <a16:creationId xmlns:a16="http://schemas.microsoft.com/office/drawing/2014/main" id="{05A8B9D0-9FA3-E945-951D-27A9286D3096}"/>
              </a:ext>
            </a:extLst>
          </p:cNvPr>
          <p:cNvSpPr/>
          <p:nvPr/>
        </p:nvSpPr>
        <p:spPr>
          <a:xfrm rot="725579">
            <a:off x="7160497" y="4987044"/>
            <a:ext cx="1029952" cy="324000"/>
          </a:xfrm>
          <a:custGeom>
            <a:avLst/>
            <a:gdLst>
              <a:gd name="connsiteX0" fmla="*/ 0 w 3118757"/>
              <a:gd name="connsiteY0" fmla="*/ 571500 h 571500"/>
              <a:gd name="connsiteX1" fmla="*/ 1355272 w 3118757"/>
              <a:gd name="connsiteY1" fmla="*/ 97971 h 571500"/>
              <a:gd name="connsiteX2" fmla="*/ 3118757 w 3118757"/>
              <a:gd name="connsiteY2" fmla="*/ 0 h 571500"/>
              <a:gd name="connsiteX3" fmla="*/ 3118757 w 3118757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8757" h="571500">
                <a:moveTo>
                  <a:pt x="0" y="571500"/>
                </a:moveTo>
                <a:cubicBezTo>
                  <a:pt x="417739" y="382360"/>
                  <a:pt x="835479" y="193221"/>
                  <a:pt x="1355272" y="97971"/>
                </a:cubicBezTo>
                <a:cubicBezTo>
                  <a:pt x="1875065" y="2721"/>
                  <a:pt x="3118757" y="0"/>
                  <a:pt x="3118757" y="0"/>
                </a:cubicBezTo>
                <a:lnTo>
                  <a:pt x="3118757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2BF44D3-5072-4C49-B80C-8A5F4BA0DB16}"/>
              </a:ext>
            </a:extLst>
          </p:cNvPr>
          <p:cNvGrpSpPr/>
          <p:nvPr/>
        </p:nvGrpSpPr>
        <p:grpSpPr>
          <a:xfrm>
            <a:off x="7456445" y="4446037"/>
            <a:ext cx="438054" cy="944084"/>
            <a:chOff x="5249270" y="3779608"/>
            <a:chExt cx="438054" cy="944084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FC902B2-5ED7-8E42-856A-62CC279A7658}"/>
                </a:ext>
              </a:extLst>
            </p:cNvPr>
            <p:cNvGrpSpPr/>
            <p:nvPr/>
          </p:nvGrpSpPr>
          <p:grpSpPr>
            <a:xfrm rot="16200000">
              <a:off x="5002865" y="4026013"/>
              <a:ext cx="930864" cy="438054"/>
              <a:chOff x="1981200" y="2223087"/>
              <a:chExt cx="1295400" cy="609600"/>
            </a:xfrm>
            <a:solidFill>
              <a:srgbClr val="EC9A1E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F04F91D-6D23-B347-A3FA-D8AC9B7B0069}"/>
                  </a:ext>
                </a:extLst>
              </p:cNvPr>
              <p:cNvSpPr/>
              <p:nvPr/>
            </p:nvSpPr>
            <p:spPr>
              <a:xfrm>
                <a:off x="1981200" y="2413587"/>
                <a:ext cx="914400" cy="228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Moon 76">
                <a:extLst>
                  <a:ext uri="{FF2B5EF4-FFF2-40B4-BE49-F238E27FC236}">
                    <a16:creationId xmlns:a16="http://schemas.microsoft.com/office/drawing/2014/main" id="{F884E69B-BBD4-B641-910E-0DF3ADAE9300}"/>
                  </a:ext>
                </a:extLst>
              </p:cNvPr>
              <p:cNvSpPr/>
              <p:nvPr/>
            </p:nvSpPr>
            <p:spPr>
              <a:xfrm>
                <a:off x="2819400" y="2223087"/>
                <a:ext cx="457200" cy="609600"/>
              </a:xfrm>
              <a:prstGeom prst="mo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432410D-27F1-0D4E-BECE-0AF4CF583E89}"/>
                </a:ext>
              </a:extLst>
            </p:cNvPr>
            <p:cNvSpPr/>
            <p:nvPr/>
          </p:nvSpPr>
          <p:spPr>
            <a:xfrm>
              <a:off x="5278545" y="4410003"/>
              <a:ext cx="324799" cy="313689"/>
            </a:xfrm>
            <a:prstGeom prst="ellipse">
              <a:avLst/>
            </a:prstGeom>
            <a:solidFill>
              <a:srgbClr val="ED9A1E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663AD71-851C-8541-B24B-67C97B02E3ED}"/>
                </a:ext>
              </a:extLst>
            </p:cNvPr>
            <p:cNvSpPr/>
            <p:nvPr/>
          </p:nvSpPr>
          <p:spPr>
            <a:xfrm>
              <a:off x="5393421" y="4504722"/>
              <a:ext cx="206468" cy="199406"/>
            </a:xfrm>
            <a:prstGeom prst="ellipse">
              <a:avLst/>
            </a:pr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2D41215-506F-8A4A-B0AF-9546E2064226}"/>
              </a:ext>
            </a:extLst>
          </p:cNvPr>
          <p:cNvGrpSpPr/>
          <p:nvPr/>
        </p:nvGrpSpPr>
        <p:grpSpPr>
          <a:xfrm rot="19089173">
            <a:off x="7665251" y="5122313"/>
            <a:ext cx="313765" cy="537087"/>
            <a:chOff x="5952136" y="5140329"/>
            <a:chExt cx="313765" cy="537087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5E8B8F0-17F2-EB44-97A9-C4A49895DBF8}"/>
                </a:ext>
              </a:extLst>
            </p:cNvPr>
            <p:cNvSpPr/>
            <p:nvPr/>
          </p:nvSpPr>
          <p:spPr>
            <a:xfrm>
              <a:off x="6005785" y="5140329"/>
              <a:ext cx="206468" cy="199406"/>
            </a:xfrm>
            <a:prstGeom prst="ellipse">
              <a:avLst/>
            </a:prstGeom>
            <a:solidFill>
              <a:srgbClr val="00B05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79" name="Triangle 78">
              <a:extLst>
                <a:ext uri="{FF2B5EF4-FFF2-40B4-BE49-F238E27FC236}">
                  <a16:creationId xmlns:a16="http://schemas.microsoft.com/office/drawing/2014/main" id="{4FDC14D3-F844-9E4B-9E42-FF8D5A212D2C}"/>
                </a:ext>
              </a:extLst>
            </p:cNvPr>
            <p:cNvSpPr/>
            <p:nvPr/>
          </p:nvSpPr>
          <p:spPr>
            <a:xfrm>
              <a:off x="5952136" y="5240032"/>
              <a:ext cx="313765" cy="437384"/>
            </a:xfrm>
            <a:prstGeom prst="triangle">
              <a:avLst/>
            </a:prstGeom>
            <a:solidFill>
              <a:srgbClr val="00B05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461DE521-5300-FB48-82D7-EB1B9959D6AE}"/>
              </a:ext>
            </a:extLst>
          </p:cNvPr>
          <p:cNvSpPr txBox="1"/>
          <p:nvPr/>
        </p:nvSpPr>
        <p:spPr>
          <a:xfrm>
            <a:off x="2913681" y="1766807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Binding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9AB00A4-81D2-C14B-867E-EE20A362DA9B}"/>
              </a:ext>
            </a:extLst>
          </p:cNvPr>
          <p:cNvSpPr txBox="1"/>
          <p:nvPr/>
        </p:nvSpPr>
        <p:spPr>
          <a:xfrm>
            <a:off x="4376156" y="1766807"/>
            <a:ext cx="2034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Conformation</a:t>
            </a:r>
          </a:p>
          <a:p>
            <a:pPr algn="ctr"/>
            <a:r>
              <a:rPr lang="en-US" sz="2400"/>
              <a:t>Change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F6716F8-2B30-5140-8216-2DF8A8321E74}"/>
              </a:ext>
            </a:extLst>
          </p:cNvPr>
          <p:cNvSpPr txBox="1"/>
          <p:nvPr/>
        </p:nvSpPr>
        <p:spPr>
          <a:xfrm>
            <a:off x="7022044" y="1766807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Signaling</a:t>
            </a:r>
          </a:p>
        </p:txBody>
      </p:sp>
    </p:spTree>
    <p:extLst>
      <p:ext uri="{BB962C8B-B14F-4D97-AF65-F5344CB8AC3E}">
        <p14:creationId xmlns:p14="http://schemas.microsoft.com/office/powerpoint/2010/main" val="367734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7" grpId="0" animBg="1"/>
      <p:bldP spid="64" grpId="0" animBg="1"/>
      <p:bldP spid="71" grpId="0" animBg="1"/>
      <p:bldP spid="81" grpId="0"/>
      <p:bldP spid="82" grpId="0"/>
      <p:bldP spid="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C1B33-C6ED-3D4D-A8FA-37C15A6D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Drug can block binding and inhibit signaling (antagonist)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25F10-5CA5-B34A-BBEB-C5E02EC996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9</a:t>
            </a:fld>
            <a:endParaRPr lang="uk-U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0EDB74C-177D-7E45-A6FA-EADE56D6A003}"/>
              </a:ext>
            </a:extLst>
          </p:cNvPr>
          <p:cNvGrpSpPr/>
          <p:nvPr/>
        </p:nvGrpSpPr>
        <p:grpSpPr>
          <a:xfrm rot="16200000">
            <a:off x="1030169" y="4692440"/>
            <a:ext cx="930864" cy="438054"/>
            <a:chOff x="1981200" y="2223087"/>
            <a:chExt cx="1295400" cy="609600"/>
          </a:xfrm>
          <a:solidFill>
            <a:srgbClr val="EC9A1E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E4E613-1FCD-4443-886A-81A2580A89C6}"/>
                </a:ext>
              </a:extLst>
            </p:cNvPr>
            <p:cNvSpPr/>
            <p:nvPr/>
          </p:nvSpPr>
          <p:spPr>
            <a:xfrm>
              <a:off x="1981200" y="2413587"/>
              <a:ext cx="91440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>
              <a:extLst>
                <a:ext uri="{FF2B5EF4-FFF2-40B4-BE49-F238E27FC236}">
                  <a16:creationId xmlns:a16="http://schemas.microsoft.com/office/drawing/2014/main" id="{96980405-7D49-7449-AF0B-C2EE3249A329}"/>
                </a:ext>
              </a:extLst>
            </p:cNvPr>
            <p:cNvSpPr/>
            <p:nvPr/>
          </p:nvSpPr>
          <p:spPr>
            <a:xfrm>
              <a:off x="2819400" y="2223087"/>
              <a:ext cx="457200" cy="609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B0AC85AF-ADAF-B14A-BA32-EBF8D8DB0822}"/>
              </a:ext>
            </a:extLst>
          </p:cNvPr>
          <p:cNvSpPr/>
          <p:nvPr/>
        </p:nvSpPr>
        <p:spPr>
          <a:xfrm>
            <a:off x="7711599" y="5824409"/>
            <a:ext cx="620756" cy="491705"/>
          </a:xfrm>
          <a:prstGeom prst="lightningBol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995EC0-46E6-F54B-A629-6F0F0A7689E7}"/>
              </a:ext>
            </a:extLst>
          </p:cNvPr>
          <p:cNvSpPr txBox="1"/>
          <p:nvPr/>
        </p:nvSpPr>
        <p:spPr>
          <a:xfrm>
            <a:off x="-49469" y="4494877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Receptor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33C4098F-77CE-A647-8E82-BE325AC46C87}"/>
              </a:ext>
            </a:extLst>
          </p:cNvPr>
          <p:cNvSpPr/>
          <p:nvPr/>
        </p:nvSpPr>
        <p:spPr>
          <a:xfrm rot="725579">
            <a:off x="980626" y="4987042"/>
            <a:ext cx="1029952" cy="324000"/>
          </a:xfrm>
          <a:custGeom>
            <a:avLst/>
            <a:gdLst>
              <a:gd name="connsiteX0" fmla="*/ 0 w 3118757"/>
              <a:gd name="connsiteY0" fmla="*/ 571500 h 571500"/>
              <a:gd name="connsiteX1" fmla="*/ 1355272 w 3118757"/>
              <a:gd name="connsiteY1" fmla="*/ 97971 h 571500"/>
              <a:gd name="connsiteX2" fmla="*/ 3118757 w 3118757"/>
              <a:gd name="connsiteY2" fmla="*/ 0 h 571500"/>
              <a:gd name="connsiteX3" fmla="*/ 3118757 w 3118757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8757" h="571500">
                <a:moveTo>
                  <a:pt x="0" y="571500"/>
                </a:moveTo>
                <a:cubicBezTo>
                  <a:pt x="417739" y="382360"/>
                  <a:pt x="835479" y="193221"/>
                  <a:pt x="1355272" y="97971"/>
                </a:cubicBezTo>
                <a:cubicBezTo>
                  <a:pt x="1875065" y="2721"/>
                  <a:pt x="3118757" y="0"/>
                  <a:pt x="3118757" y="0"/>
                </a:cubicBezTo>
                <a:lnTo>
                  <a:pt x="3118757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AD7A87E-22B2-A747-A2BF-C0D7F963BFE5}"/>
              </a:ext>
            </a:extLst>
          </p:cNvPr>
          <p:cNvGrpSpPr/>
          <p:nvPr/>
        </p:nvGrpSpPr>
        <p:grpSpPr>
          <a:xfrm rot="16200000">
            <a:off x="2992099" y="3780645"/>
            <a:ext cx="1139989" cy="503762"/>
            <a:chOff x="2452179" y="3762599"/>
            <a:chExt cx="1586421" cy="701040"/>
          </a:xfrm>
          <a:solidFill>
            <a:srgbClr val="C00000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25A9DBC-A4DF-DF42-BA44-753B5A01457A}"/>
                </a:ext>
              </a:extLst>
            </p:cNvPr>
            <p:cNvSpPr/>
            <p:nvPr/>
          </p:nvSpPr>
          <p:spPr>
            <a:xfrm>
              <a:off x="3124200" y="4023360"/>
              <a:ext cx="91440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50800A9-9356-7048-8702-C60C16578BFD}"/>
                </a:ext>
              </a:extLst>
            </p:cNvPr>
            <p:cNvSpPr/>
            <p:nvPr/>
          </p:nvSpPr>
          <p:spPr>
            <a:xfrm>
              <a:off x="2452179" y="3762599"/>
              <a:ext cx="1025990" cy="7010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A712916-736C-5B49-B6F4-2205126F3012}"/>
              </a:ext>
            </a:extLst>
          </p:cNvPr>
          <p:cNvGrpSpPr/>
          <p:nvPr/>
        </p:nvGrpSpPr>
        <p:grpSpPr>
          <a:xfrm rot="16200000">
            <a:off x="3108750" y="4692441"/>
            <a:ext cx="930864" cy="438054"/>
            <a:chOff x="1981200" y="2223087"/>
            <a:chExt cx="1295400" cy="609600"/>
          </a:xfrm>
          <a:solidFill>
            <a:srgbClr val="EC9A1E"/>
          </a:solidFill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68B1089-E35D-874F-A121-0F5DC76BD507}"/>
                </a:ext>
              </a:extLst>
            </p:cNvPr>
            <p:cNvSpPr/>
            <p:nvPr/>
          </p:nvSpPr>
          <p:spPr>
            <a:xfrm>
              <a:off x="1981200" y="2413587"/>
              <a:ext cx="91440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Moon 55">
              <a:extLst>
                <a:ext uri="{FF2B5EF4-FFF2-40B4-BE49-F238E27FC236}">
                  <a16:creationId xmlns:a16="http://schemas.microsoft.com/office/drawing/2014/main" id="{F87CA24E-6DF7-A149-BA3B-6816B191DF9C}"/>
                </a:ext>
              </a:extLst>
            </p:cNvPr>
            <p:cNvSpPr/>
            <p:nvPr/>
          </p:nvSpPr>
          <p:spPr>
            <a:xfrm>
              <a:off x="2819400" y="2223087"/>
              <a:ext cx="457200" cy="609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Freeform 56">
            <a:extLst>
              <a:ext uri="{FF2B5EF4-FFF2-40B4-BE49-F238E27FC236}">
                <a16:creationId xmlns:a16="http://schemas.microsoft.com/office/drawing/2014/main" id="{C596940D-7916-5B43-BC9E-8ECDFD5EF6FA}"/>
              </a:ext>
            </a:extLst>
          </p:cNvPr>
          <p:cNvSpPr/>
          <p:nvPr/>
        </p:nvSpPr>
        <p:spPr>
          <a:xfrm rot="725579">
            <a:off x="3059207" y="4987043"/>
            <a:ext cx="1029952" cy="324000"/>
          </a:xfrm>
          <a:custGeom>
            <a:avLst/>
            <a:gdLst>
              <a:gd name="connsiteX0" fmla="*/ 0 w 3118757"/>
              <a:gd name="connsiteY0" fmla="*/ 571500 h 571500"/>
              <a:gd name="connsiteX1" fmla="*/ 1355272 w 3118757"/>
              <a:gd name="connsiteY1" fmla="*/ 97971 h 571500"/>
              <a:gd name="connsiteX2" fmla="*/ 3118757 w 3118757"/>
              <a:gd name="connsiteY2" fmla="*/ 0 h 571500"/>
              <a:gd name="connsiteX3" fmla="*/ 3118757 w 3118757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8757" h="571500">
                <a:moveTo>
                  <a:pt x="0" y="571500"/>
                </a:moveTo>
                <a:cubicBezTo>
                  <a:pt x="417739" y="382360"/>
                  <a:pt x="835479" y="193221"/>
                  <a:pt x="1355272" y="97971"/>
                </a:cubicBezTo>
                <a:cubicBezTo>
                  <a:pt x="1875065" y="2721"/>
                  <a:pt x="3118757" y="0"/>
                  <a:pt x="3118757" y="0"/>
                </a:cubicBezTo>
                <a:lnTo>
                  <a:pt x="3118757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F3E336B-EC3C-814F-889A-E0988979C9E1}"/>
              </a:ext>
            </a:extLst>
          </p:cNvPr>
          <p:cNvGrpSpPr/>
          <p:nvPr/>
        </p:nvGrpSpPr>
        <p:grpSpPr>
          <a:xfrm rot="16200000">
            <a:off x="4886215" y="3780646"/>
            <a:ext cx="1139989" cy="503762"/>
            <a:chOff x="2452179" y="3762599"/>
            <a:chExt cx="1586421" cy="701040"/>
          </a:xfrm>
          <a:solidFill>
            <a:srgbClr val="C00000"/>
          </a:solidFill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B20E97F-F333-DB49-AD77-71CD6301AC70}"/>
                </a:ext>
              </a:extLst>
            </p:cNvPr>
            <p:cNvSpPr/>
            <p:nvPr/>
          </p:nvSpPr>
          <p:spPr>
            <a:xfrm>
              <a:off x="3124200" y="4023360"/>
              <a:ext cx="91440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9322281-BBDA-2F4C-8302-9AE6CFD3E29B}"/>
                </a:ext>
              </a:extLst>
            </p:cNvPr>
            <p:cNvSpPr/>
            <p:nvPr/>
          </p:nvSpPr>
          <p:spPr>
            <a:xfrm>
              <a:off x="2452179" y="3762599"/>
              <a:ext cx="1025990" cy="7010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Freeform 63">
            <a:extLst>
              <a:ext uri="{FF2B5EF4-FFF2-40B4-BE49-F238E27FC236}">
                <a16:creationId xmlns:a16="http://schemas.microsoft.com/office/drawing/2014/main" id="{C350D847-EAF2-F147-8A09-DA5642CB9334}"/>
              </a:ext>
            </a:extLst>
          </p:cNvPr>
          <p:cNvSpPr/>
          <p:nvPr/>
        </p:nvSpPr>
        <p:spPr>
          <a:xfrm rot="725579">
            <a:off x="4953323" y="4987044"/>
            <a:ext cx="1029952" cy="324000"/>
          </a:xfrm>
          <a:custGeom>
            <a:avLst/>
            <a:gdLst>
              <a:gd name="connsiteX0" fmla="*/ 0 w 3118757"/>
              <a:gd name="connsiteY0" fmla="*/ 571500 h 571500"/>
              <a:gd name="connsiteX1" fmla="*/ 1355272 w 3118757"/>
              <a:gd name="connsiteY1" fmla="*/ 97971 h 571500"/>
              <a:gd name="connsiteX2" fmla="*/ 3118757 w 3118757"/>
              <a:gd name="connsiteY2" fmla="*/ 0 h 571500"/>
              <a:gd name="connsiteX3" fmla="*/ 3118757 w 3118757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8757" h="571500">
                <a:moveTo>
                  <a:pt x="0" y="571500"/>
                </a:moveTo>
                <a:cubicBezTo>
                  <a:pt x="417739" y="382360"/>
                  <a:pt x="835479" y="193221"/>
                  <a:pt x="1355272" y="97971"/>
                </a:cubicBezTo>
                <a:cubicBezTo>
                  <a:pt x="1875065" y="2721"/>
                  <a:pt x="3118757" y="0"/>
                  <a:pt x="3118757" y="0"/>
                </a:cubicBezTo>
                <a:lnTo>
                  <a:pt x="3118757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C49521B-A3CB-C74C-B1B2-60CA826F592D}"/>
              </a:ext>
            </a:extLst>
          </p:cNvPr>
          <p:cNvGrpSpPr/>
          <p:nvPr/>
        </p:nvGrpSpPr>
        <p:grpSpPr>
          <a:xfrm>
            <a:off x="5249271" y="4446037"/>
            <a:ext cx="438054" cy="944084"/>
            <a:chOff x="5249270" y="3779608"/>
            <a:chExt cx="438054" cy="94408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5FAA9F8-A579-3E47-AE62-D8FDE1074D50}"/>
                </a:ext>
              </a:extLst>
            </p:cNvPr>
            <p:cNvGrpSpPr/>
            <p:nvPr/>
          </p:nvGrpSpPr>
          <p:grpSpPr>
            <a:xfrm rot="16200000">
              <a:off x="5002865" y="4026013"/>
              <a:ext cx="930864" cy="438054"/>
              <a:chOff x="1981200" y="2223087"/>
              <a:chExt cx="1295400" cy="609600"/>
            </a:xfrm>
            <a:solidFill>
              <a:srgbClr val="EC9A1E"/>
            </a:solidFill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B2A6A98-E376-924C-983A-428D16CFC240}"/>
                  </a:ext>
                </a:extLst>
              </p:cNvPr>
              <p:cNvSpPr/>
              <p:nvPr/>
            </p:nvSpPr>
            <p:spPr>
              <a:xfrm>
                <a:off x="1981200" y="2413587"/>
                <a:ext cx="914400" cy="228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Moon 62">
                <a:extLst>
                  <a:ext uri="{FF2B5EF4-FFF2-40B4-BE49-F238E27FC236}">
                    <a16:creationId xmlns:a16="http://schemas.microsoft.com/office/drawing/2014/main" id="{40A745E8-4864-DC40-AFA7-582334F539F3}"/>
                  </a:ext>
                </a:extLst>
              </p:cNvPr>
              <p:cNvSpPr/>
              <p:nvPr/>
            </p:nvSpPr>
            <p:spPr>
              <a:xfrm>
                <a:off x="2819400" y="2223087"/>
                <a:ext cx="457200" cy="609600"/>
              </a:xfrm>
              <a:prstGeom prst="mo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4A78170-B923-1542-AE41-071AE31EF450}"/>
                </a:ext>
              </a:extLst>
            </p:cNvPr>
            <p:cNvSpPr/>
            <p:nvPr/>
          </p:nvSpPr>
          <p:spPr>
            <a:xfrm>
              <a:off x="5278545" y="4410003"/>
              <a:ext cx="324799" cy="313689"/>
            </a:xfrm>
            <a:prstGeom prst="ellipse">
              <a:avLst/>
            </a:prstGeom>
            <a:solidFill>
              <a:srgbClr val="ED9A1E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2949BFC-8B31-2C4C-AB41-9B6454CD7FFA}"/>
                </a:ext>
              </a:extLst>
            </p:cNvPr>
            <p:cNvSpPr/>
            <p:nvPr/>
          </p:nvSpPr>
          <p:spPr>
            <a:xfrm>
              <a:off x="5393421" y="4504722"/>
              <a:ext cx="206468" cy="199406"/>
            </a:xfrm>
            <a:prstGeom prst="ellipse">
              <a:avLst/>
            </a:pr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2DBB4D5-E2A2-3A45-909D-9399EBAF155E}"/>
              </a:ext>
            </a:extLst>
          </p:cNvPr>
          <p:cNvGrpSpPr/>
          <p:nvPr/>
        </p:nvGrpSpPr>
        <p:grpSpPr>
          <a:xfrm rot="16200000">
            <a:off x="7093389" y="3780646"/>
            <a:ext cx="1139989" cy="503762"/>
            <a:chOff x="2452179" y="3762599"/>
            <a:chExt cx="1586421" cy="701040"/>
          </a:xfrm>
          <a:solidFill>
            <a:srgbClr val="C00000"/>
          </a:solidFill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32811A6-67F6-0D4F-87FD-101BC9E6BBEF}"/>
                </a:ext>
              </a:extLst>
            </p:cNvPr>
            <p:cNvSpPr/>
            <p:nvPr/>
          </p:nvSpPr>
          <p:spPr>
            <a:xfrm>
              <a:off x="3124200" y="4023360"/>
              <a:ext cx="91440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E4BC9EA-0C48-134F-B935-29FDBBD983A5}"/>
                </a:ext>
              </a:extLst>
            </p:cNvPr>
            <p:cNvSpPr/>
            <p:nvPr/>
          </p:nvSpPr>
          <p:spPr>
            <a:xfrm>
              <a:off x="2452179" y="3762599"/>
              <a:ext cx="1025990" cy="7010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Freeform 70">
            <a:extLst>
              <a:ext uri="{FF2B5EF4-FFF2-40B4-BE49-F238E27FC236}">
                <a16:creationId xmlns:a16="http://schemas.microsoft.com/office/drawing/2014/main" id="{05A8B9D0-9FA3-E945-951D-27A9286D3096}"/>
              </a:ext>
            </a:extLst>
          </p:cNvPr>
          <p:cNvSpPr/>
          <p:nvPr/>
        </p:nvSpPr>
        <p:spPr>
          <a:xfrm rot="725579">
            <a:off x="7160497" y="4987044"/>
            <a:ext cx="1029952" cy="324000"/>
          </a:xfrm>
          <a:custGeom>
            <a:avLst/>
            <a:gdLst>
              <a:gd name="connsiteX0" fmla="*/ 0 w 3118757"/>
              <a:gd name="connsiteY0" fmla="*/ 571500 h 571500"/>
              <a:gd name="connsiteX1" fmla="*/ 1355272 w 3118757"/>
              <a:gd name="connsiteY1" fmla="*/ 97971 h 571500"/>
              <a:gd name="connsiteX2" fmla="*/ 3118757 w 3118757"/>
              <a:gd name="connsiteY2" fmla="*/ 0 h 571500"/>
              <a:gd name="connsiteX3" fmla="*/ 3118757 w 3118757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8757" h="571500">
                <a:moveTo>
                  <a:pt x="0" y="571500"/>
                </a:moveTo>
                <a:cubicBezTo>
                  <a:pt x="417739" y="382360"/>
                  <a:pt x="835479" y="193221"/>
                  <a:pt x="1355272" y="97971"/>
                </a:cubicBezTo>
                <a:cubicBezTo>
                  <a:pt x="1875065" y="2721"/>
                  <a:pt x="3118757" y="0"/>
                  <a:pt x="3118757" y="0"/>
                </a:cubicBezTo>
                <a:lnTo>
                  <a:pt x="3118757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2BF44D3-5072-4C49-B80C-8A5F4BA0DB16}"/>
              </a:ext>
            </a:extLst>
          </p:cNvPr>
          <p:cNvGrpSpPr/>
          <p:nvPr/>
        </p:nvGrpSpPr>
        <p:grpSpPr>
          <a:xfrm>
            <a:off x="7456445" y="4446037"/>
            <a:ext cx="438054" cy="944084"/>
            <a:chOff x="5249270" y="3779608"/>
            <a:chExt cx="438054" cy="944084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FC902B2-5ED7-8E42-856A-62CC279A7658}"/>
                </a:ext>
              </a:extLst>
            </p:cNvPr>
            <p:cNvGrpSpPr/>
            <p:nvPr/>
          </p:nvGrpSpPr>
          <p:grpSpPr>
            <a:xfrm rot="16200000">
              <a:off x="5002865" y="4026013"/>
              <a:ext cx="930864" cy="438054"/>
              <a:chOff x="1981200" y="2223087"/>
              <a:chExt cx="1295400" cy="609600"/>
            </a:xfrm>
            <a:solidFill>
              <a:srgbClr val="EC9A1E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F04F91D-6D23-B347-A3FA-D8AC9B7B0069}"/>
                  </a:ext>
                </a:extLst>
              </p:cNvPr>
              <p:cNvSpPr/>
              <p:nvPr/>
            </p:nvSpPr>
            <p:spPr>
              <a:xfrm>
                <a:off x="1981200" y="2413587"/>
                <a:ext cx="914400" cy="228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Moon 76">
                <a:extLst>
                  <a:ext uri="{FF2B5EF4-FFF2-40B4-BE49-F238E27FC236}">
                    <a16:creationId xmlns:a16="http://schemas.microsoft.com/office/drawing/2014/main" id="{F884E69B-BBD4-B641-910E-0DF3ADAE9300}"/>
                  </a:ext>
                </a:extLst>
              </p:cNvPr>
              <p:cNvSpPr/>
              <p:nvPr/>
            </p:nvSpPr>
            <p:spPr>
              <a:xfrm>
                <a:off x="2819400" y="2223087"/>
                <a:ext cx="457200" cy="609600"/>
              </a:xfrm>
              <a:prstGeom prst="mo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432410D-27F1-0D4E-BECE-0AF4CF583E89}"/>
                </a:ext>
              </a:extLst>
            </p:cNvPr>
            <p:cNvSpPr/>
            <p:nvPr/>
          </p:nvSpPr>
          <p:spPr>
            <a:xfrm>
              <a:off x="5278545" y="4410003"/>
              <a:ext cx="324799" cy="313689"/>
            </a:xfrm>
            <a:prstGeom prst="ellipse">
              <a:avLst/>
            </a:prstGeom>
            <a:solidFill>
              <a:srgbClr val="ED9A1E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663AD71-851C-8541-B24B-67C97B02E3ED}"/>
                </a:ext>
              </a:extLst>
            </p:cNvPr>
            <p:cNvSpPr/>
            <p:nvPr/>
          </p:nvSpPr>
          <p:spPr>
            <a:xfrm>
              <a:off x="5393421" y="4504722"/>
              <a:ext cx="206468" cy="199406"/>
            </a:xfrm>
            <a:prstGeom prst="ellipse">
              <a:avLst/>
            </a:pr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2D41215-506F-8A4A-B0AF-9546E2064226}"/>
              </a:ext>
            </a:extLst>
          </p:cNvPr>
          <p:cNvGrpSpPr/>
          <p:nvPr/>
        </p:nvGrpSpPr>
        <p:grpSpPr>
          <a:xfrm rot="19089173">
            <a:off x="7665251" y="5122313"/>
            <a:ext cx="313765" cy="537087"/>
            <a:chOff x="5952136" y="5140329"/>
            <a:chExt cx="313765" cy="537087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5E8B8F0-17F2-EB44-97A9-C4A49895DBF8}"/>
                </a:ext>
              </a:extLst>
            </p:cNvPr>
            <p:cNvSpPr/>
            <p:nvPr/>
          </p:nvSpPr>
          <p:spPr>
            <a:xfrm>
              <a:off x="6005785" y="5140329"/>
              <a:ext cx="206468" cy="199406"/>
            </a:xfrm>
            <a:prstGeom prst="ellipse">
              <a:avLst/>
            </a:prstGeom>
            <a:solidFill>
              <a:srgbClr val="00B05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79" name="Triangle 78">
              <a:extLst>
                <a:ext uri="{FF2B5EF4-FFF2-40B4-BE49-F238E27FC236}">
                  <a16:creationId xmlns:a16="http://schemas.microsoft.com/office/drawing/2014/main" id="{4FDC14D3-F844-9E4B-9E42-FF8D5A212D2C}"/>
                </a:ext>
              </a:extLst>
            </p:cNvPr>
            <p:cNvSpPr/>
            <p:nvPr/>
          </p:nvSpPr>
          <p:spPr>
            <a:xfrm>
              <a:off x="5952136" y="5240032"/>
              <a:ext cx="313765" cy="437384"/>
            </a:xfrm>
            <a:prstGeom prst="triangle">
              <a:avLst/>
            </a:prstGeom>
            <a:solidFill>
              <a:srgbClr val="00B05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461DE521-5300-FB48-82D7-EB1B9959D6AE}"/>
              </a:ext>
            </a:extLst>
          </p:cNvPr>
          <p:cNvSpPr txBox="1"/>
          <p:nvPr/>
        </p:nvSpPr>
        <p:spPr>
          <a:xfrm>
            <a:off x="2913681" y="1766807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Binding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9AB00A4-81D2-C14B-867E-EE20A362DA9B}"/>
              </a:ext>
            </a:extLst>
          </p:cNvPr>
          <p:cNvSpPr txBox="1"/>
          <p:nvPr/>
        </p:nvSpPr>
        <p:spPr>
          <a:xfrm>
            <a:off x="4376156" y="1766807"/>
            <a:ext cx="2034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Conformation</a:t>
            </a:r>
          </a:p>
          <a:p>
            <a:pPr algn="ctr"/>
            <a:r>
              <a:rPr lang="en-US" sz="2400"/>
              <a:t>Change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F6716F8-2B30-5140-8216-2DF8A8321E74}"/>
              </a:ext>
            </a:extLst>
          </p:cNvPr>
          <p:cNvSpPr txBox="1"/>
          <p:nvPr/>
        </p:nvSpPr>
        <p:spPr>
          <a:xfrm>
            <a:off x="7022044" y="1766807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Signaling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F9E1A62-260E-FD4C-AC3A-70E5FBEC681D}"/>
              </a:ext>
            </a:extLst>
          </p:cNvPr>
          <p:cNvGrpSpPr/>
          <p:nvPr/>
        </p:nvGrpSpPr>
        <p:grpSpPr>
          <a:xfrm rot="8795135">
            <a:off x="937955" y="3825214"/>
            <a:ext cx="481401" cy="807599"/>
            <a:chOff x="2180831" y="2895600"/>
            <a:chExt cx="714769" cy="1199098"/>
          </a:xfrm>
          <a:solidFill>
            <a:srgbClr val="0460A9"/>
          </a:solidFill>
        </p:grpSpPr>
        <p:sp>
          <p:nvSpPr>
            <p:cNvPr id="49" name="L-Shape 48">
              <a:extLst>
                <a:ext uri="{FF2B5EF4-FFF2-40B4-BE49-F238E27FC236}">
                  <a16:creationId xmlns:a16="http://schemas.microsoft.com/office/drawing/2014/main" id="{8062CD3F-0E81-B345-8451-105C16D3DD95}"/>
                </a:ext>
              </a:extLst>
            </p:cNvPr>
            <p:cNvSpPr/>
            <p:nvPr/>
          </p:nvSpPr>
          <p:spPr>
            <a:xfrm>
              <a:off x="2438400" y="2895600"/>
              <a:ext cx="457200" cy="457200"/>
            </a:xfrm>
            <a:prstGeom prst="corner">
              <a:avLst>
                <a:gd name="adj1" fmla="val 21739"/>
                <a:gd name="adj2" fmla="val 2173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42FE1E2-CEB3-0D4F-895F-84851FEBE056}"/>
                </a:ext>
              </a:extLst>
            </p:cNvPr>
            <p:cNvSpPr/>
            <p:nvPr/>
          </p:nvSpPr>
          <p:spPr>
            <a:xfrm rot="2324461">
              <a:off x="2180831" y="3180298"/>
              <a:ext cx="93497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FFD2E7F-D1CE-8943-A076-7DF9389DA72E}"/>
              </a:ext>
            </a:extLst>
          </p:cNvPr>
          <p:cNvGrpSpPr/>
          <p:nvPr/>
        </p:nvGrpSpPr>
        <p:grpSpPr>
          <a:xfrm rot="16200000">
            <a:off x="913519" y="2280244"/>
            <a:ext cx="1139989" cy="503762"/>
            <a:chOff x="2452179" y="3762599"/>
            <a:chExt cx="1586421" cy="701040"/>
          </a:xfrm>
          <a:solidFill>
            <a:srgbClr val="C00000"/>
          </a:solidFill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67467CE-0443-A642-8679-D2F8186CBC9D}"/>
                </a:ext>
              </a:extLst>
            </p:cNvPr>
            <p:cNvSpPr/>
            <p:nvPr/>
          </p:nvSpPr>
          <p:spPr>
            <a:xfrm>
              <a:off x="3124200" y="4023360"/>
              <a:ext cx="91440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4D3AD1D-744E-AC4D-A10A-561C2F4A550E}"/>
                </a:ext>
              </a:extLst>
            </p:cNvPr>
            <p:cNvSpPr/>
            <p:nvPr/>
          </p:nvSpPr>
          <p:spPr>
            <a:xfrm>
              <a:off x="2452179" y="3762599"/>
              <a:ext cx="1025990" cy="7010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FDCA1C7B-0ABE-134D-989B-29C765DAE04C}"/>
              </a:ext>
            </a:extLst>
          </p:cNvPr>
          <p:cNvSpPr txBox="1"/>
          <p:nvPr/>
        </p:nvSpPr>
        <p:spPr>
          <a:xfrm>
            <a:off x="14475" y="2463491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Ligand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EB01FC4-9E18-8245-95E4-906412190777}"/>
              </a:ext>
            </a:extLst>
          </p:cNvPr>
          <p:cNvGrpSpPr/>
          <p:nvPr/>
        </p:nvGrpSpPr>
        <p:grpSpPr>
          <a:xfrm rot="13971292">
            <a:off x="1617066" y="2822974"/>
            <a:ext cx="481401" cy="807599"/>
            <a:chOff x="2180831" y="2895600"/>
            <a:chExt cx="714769" cy="1199098"/>
          </a:xfrm>
          <a:solidFill>
            <a:srgbClr val="00B0F0"/>
          </a:solidFill>
        </p:grpSpPr>
        <p:sp>
          <p:nvSpPr>
            <p:cNvPr id="89" name="L-Shape 88">
              <a:extLst>
                <a:ext uri="{FF2B5EF4-FFF2-40B4-BE49-F238E27FC236}">
                  <a16:creationId xmlns:a16="http://schemas.microsoft.com/office/drawing/2014/main" id="{A651681A-D900-5849-8CEC-5B661DC3FC11}"/>
                </a:ext>
              </a:extLst>
            </p:cNvPr>
            <p:cNvSpPr/>
            <p:nvPr/>
          </p:nvSpPr>
          <p:spPr>
            <a:xfrm>
              <a:off x="2438400" y="2895600"/>
              <a:ext cx="457200" cy="457200"/>
            </a:xfrm>
            <a:prstGeom prst="corner">
              <a:avLst>
                <a:gd name="adj1" fmla="val 21739"/>
                <a:gd name="adj2" fmla="val 2173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946FD06-624B-204F-979B-2C9A8EFA219F}"/>
                </a:ext>
              </a:extLst>
            </p:cNvPr>
            <p:cNvSpPr/>
            <p:nvPr/>
          </p:nvSpPr>
          <p:spPr>
            <a:xfrm rot="2324461">
              <a:off x="2180831" y="3180298"/>
              <a:ext cx="93497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52807820-236E-6F47-8FDE-8964C93374D8}"/>
              </a:ext>
            </a:extLst>
          </p:cNvPr>
          <p:cNvSpPr txBox="1"/>
          <p:nvPr/>
        </p:nvSpPr>
        <p:spPr>
          <a:xfrm>
            <a:off x="153172" y="3865253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Drug 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8F9560D-E1F2-9A43-A780-DED5751F9F93}"/>
              </a:ext>
            </a:extLst>
          </p:cNvPr>
          <p:cNvSpPr txBox="1"/>
          <p:nvPr/>
        </p:nvSpPr>
        <p:spPr>
          <a:xfrm>
            <a:off x="1760072" y="2798609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Drug 2</a:t>
            </a:r>
          </a:p>
        </p:txBody>
      </p:sp>
    </p:spTree>
    <p:extLst>
      <p:ext uri="{BB962C8B-B14F-4D97-AF65-F5344CB8AC3E}">
        <p14:creationId xmlns:p14="http://schemas.microsoft.com/office/powerpoint/2010/main" val="68080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7" grpId="0" animBg="1"/>
      <p:bldP spid="64" grpId="0" animBg="1"/>
      <p:bldP spid="71" grpId="0" animBg="1"/>
      <p:bldP spid="81" grpId="0"/>
      <p:bldP spid="82" grpId="0"/>
      <p:bldP spid="83" grpId="0"/>
    </p:bldLst>
  </p:timing>
</p:sld>
</file>

<file path=ppt/theme/theme1.xml><?xml version="1.0" encoding="utf-8"?>
<a:theme xmlns:a="http://schemas.openxmlformats.org/drawingml/2006/main" name="Default Theme">
  <a:themeElements>
    <a:clrScheme name="Novartis 2016">
      <a:dk1>
        <a:srgbClr val="000000"/>
      </a:dk1>
      <a:lt1>
        <a:srgbClr val="FFFFFF"/>
      </a:lt1>
      <a:dk2>
        <a:srgbClr val="404040"/>
      </a:dk2>
      <a:lt2>
        <a:srgbClr val="CCCCCC"/>
      </a:lt2>
      <a:accent1>
        <a:srgbClr val="0460A9"/>
      </a:accent1>
      <a:accent2>
        <a:srgbClr val="E74A21"/>
      </a:accent2>
      <a:accent3>
        <a:srgbClr val="EC9A1E"/>
      </a:accent3>
      <a:accent4>
        <a:srgbClr val="8D1F1B"/>
      </a:accent4>
      <a:accent5>
        <a:srgbClr val="7F7F7F"/>
      </a:accent5>
      <a:accent6>
        <a:srgbClr val="404040"/>
      </a:accent6>
      <a:hlink>
        <a:srgbClr val="0460A9"/>
      </a:hlink>
      <a:folHlink>
        <a:srgbClr val="0460A9"/>
      </a:folHlink>
    </a:clrScheme>
    <a:fontScheme name="Novartis 2016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Novartis 2016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solidFill>
          <a:schemeClr val="bg1">
            <a:lumMod val="75000"/>
          </a:schemeClr>
        </a:solidFill>
        <a:ln w="28575">
          <a:solidFill>
            <a:schemeClr val="tx1"/>
          </a:solidFill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381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83A9796A-141B-BC49-8CB8-5DBA100D99F7}" vid="{A4AD868E-53A6-5446-8D99-619384AB00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11793</TotalTime>
  <Words>1701</Words>
  <Application>Microsoft Macintosh PowerPoint</Application>
  <PresentationFormat>On-screen Show (4:3)</PresentationFormat>
  <Paragraphs>422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Arial Black</vt:lpstr>
      <vt:lpstr>Calibri</vt:lpstr>
      <vt:lpstr>Cambria Math</vt:lpstr>
      <vt:lpstr>Times New Roman</vt:lpstr>
      <vt:lpstr>Default Theme</vt:lpstr>
      <vt:lpstr>Introduction to Pharmacodynamics  Novartis-Academia Hackathon</vt:lpstr>
      <vt:lpstr>Overview</vt:lpstr>
      <vt:lpstr>Acknowledgements (Based on material from)</vt:lpstr>
      <vt:lpstr>Pharmacodynamics</vt:lpstr>
      <vt:lpstr>The “PKPD” pathway of drug effect</vt:lpstr>
      <vt:lpstr>Main targets for drugs</vt:lpstr>
      <vt:lpstr>Cell</vt:lpstr>
      <vt:lpstr>Receptor – Signal Transduction</vt:lpstr>
      <vt:lpstr>Drug can block binding and inhibit signaling (antagonist)</vt:lpstr>
      <vt:lpstr>Drug can enhance signaling (agonist)</vt:lpstr>
      <vt:lpstr>Receptor - Ion channel</vt:lpstr>
      <vt:lpstr>Drug can keep an ion channel open or closed</vt:lpstr>
      <vt:lpstr>Enzyme kinetics</vt:lpstr>
      <vt:lpstr>Drug interference with enzyme</vt:lpstr>
      <vt:lpstr>Classical Binding Theory</vt:lpstr>
      <vt:lpstr>The dissociation constant gives the equilibrium drug concentration</vt:lpstr>
      <vt:lpstr>We want a formula for what fraction of the target is free.  </vt:lpstr>
      <vt:lpstr>Solving for free target </vt:lpstr>
      <vt:lpstr>Solving for target occupancy</vt:lpstr>
      <vt:lpstr>Receptor occupancy data</vt:lpstr>
      <vt:lpstr>Receptor occupancy in linear and log space</vt:lpstr>
      <vt:lpstr>Receptor occupancy type curves describes a lot of data</vt:lpstr>
      <vt:lpstr>Emax model – positive effect</vt:lpstr>
      <vt:lpstr>Imax model – negative effect (I = inhibition) </vt:lpstr>
      <vt:lpstr>Adding in a steepness factor</vt:lpstr>
      <vt:lpstr>Pharmacokinetics and Pharmacodynamics  Putting it all together</vt:lpstr>
      <vt:lpstr>PowerPoint Presentation</vt:lpstr>
      <vt:lpstr>Overview – Drug effect/response</vt:lpstr>
      <vt:lpstr>Immediate Effect</vt:lpstr>
      <vt:lpstr>Delayed Effect (distributional)</vt:lpstr>
      <vt:lpstr>Thiopentone Time Course (anaesthesia drug)</vt:lpstr>
      <vt:lpstr>Cumulative Effect (Indirect Response)</vt:lpstr>
      <vt:lpstr>Cumulative Effect (Indirect Response)</vt:lpstr>
      <vt:lpstr>Cumulative Effect Equations (Indirect Response)</vt:lpstr>
      <vt:lpstr>Effect steady states for indircet response equation</vt:lpstr>
      <vt:lpstr>Solution for very large concentration</vt:lpstr>
      <vt:lpstr>Cumulative Effect</vt:lpstr>
      <vt:lpstr>Cumulative Effect</vt:lpstr>
      <vt:lpstr>Overview – Drug effect/response</vt:lpstr>
      <vt:lpstr>More complex models may be needed in some scenarios</vt:lpstr>
      <vt:lpstr>Key Lessons</vt:lpstr>
      <vt:lpstr>Where to learn more</vt:lpstr>
      <vt:lpstr>Bonus Topics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 Concepts of PKPD</dc:title>
  <dc:creator>Stein, Andrew</dc:creator>
  <cp:lastModifiedBy>Stein, Andrew</cp:lastModifiedBy>
  <cp:revision>1</cp:revision>
  <dcterms:created xsi:type="dcterms:W3CDTF">2018-06-28T15:17:08Z</dcterms:created>
  <dcterms:modified xsi:type="dcterms:W3CDTF">2019-08-12T20:10:21Z</dcterms:modified>
</cp:coreProperties>
</file>